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5"/>
  </p:notesMasterIdLst>
  <p:sldIdLst>
    <p:sldId id="258" r:id="rId2"/>
    <p:sldId id="257" r:id="rId3"/>
    <p:sldId id="259" r:id="rId4"/>
    <p:sldId id="261" r:id="rId5"/>
    <p:sldId id="262" r:id="rId6"/>
    <p:sldId id="263" r:id="rId7"/>
    <p:sldId id="272" r:id="rId8"/>
    <p:sldId id="266" r:id="rId9"/>
    <p:sldId id="271" r:id="rId10"/>
    <p:sldId id="273" r:id="rId11"/>
    <p:sldId id="275" r:id="rId12"/>
    <p:sldId id="274" r:id="rId13"/>
    <p:sldId id="276" r:id="rId14"/>
    <p:sldId id="269" r:id="rId15"/>
    <p:sldId id="277" r:id="rId16"/>
    <p:sldId id="278" r:id="rId17"/>
    <p:sldId id="270" r:id="rId18"/>
    <p:sldId id="282" r:id="rId19"/>
    <p:sldId id="281" r:id="rId20"/>
    <p:sldId id="280" r:id="rId21"/>
    <p:sldId id="279" r:id="rId22"/>
    <p:sldId id="283" r:id="rId23"/>
    <p:sldId id="285" r:id="rId2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76" autoAdjust="0"/>
    <p:restoredTop sz="58909" autoAdjust="0"/>
  </p:normalViewPr>
  <p:slideViewPr>
    <p:cSldViewPr snapToGrid="0" showGuides="1">
      <p:cViewPr varScale="1">
        <p:scale>
          <a:sx n="49" d="100"/>
          <a:sy n="49" d="100"/>
        </p:scale>
        <p:origin x="2434" y="48"/>
      </p:cViewPr>
      <p:guideLst>
        <p:guide orient="horz" pos="2160"/>
        <p:guide pos="29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NTUST\&#20154;&#24037;&#26234;&#24935;\final\&#27963;&#38913;&#31807;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工作表1!$A$12:$A$20</c:f>
              <c:numCache>
                <c:formatCode>General</c:formatCode>
                <c:ptCount val="9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</c:numCache>
            </c:numRef>
          </c:cat>
          <c:val>
            <c:numRef>
              <c:f>工作表1!$B$12:$B$20</c:f>
              <c:numCache>
                <c:formatCode>General</c:formatCode>
                <c:ptCount val="9"/>
                <c:pt idx="0">
                  <c:v>0.461418841862</c:v>
                </c:pt>
                <c:pt idx="1">
                  <c:v>0.41280042315600002</c:v>
                </c:pt>
                <c:pt idx="2">
                  <c:v>0.38154796719599998</c:v>
                </c:pt>
                <c:pt idx="3">
                  <c:v>0.39410371422899998</c:v>
                </c:pt>
                <c:pt idx="4">
                  <c:v>0.36977760192100001</c:v>
                </c:pt>
                <c:pt idx="5">
                  <c:v>0.35895479511099998</c:v>
                </c:pt>
                <c:pt idx="6">
                  <c:v>0.35341153926199997</c:v>
                </c:pt>
                <c:pt idx="7">
                  <c:v>0.344554073889</c:v>
                </c:pt>
                <c:pt idx="8">
                  <c:v>0.34263753999199997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A42-4537-8B66-536F84389EAF}"/>
            </c:ext>
          </c:extLst>
        </c:ser>
        <c:ser>
          <c:idx val="1"/>
          <c:order val="1"/>
          <c:tx>
            <c:strRef>
              <c:f>工作表1!$A$12:$A$20</c:f>
              <c:strCache>
                <c:ptCount val="9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工作表1!$A$12:$A$20</c:f>
              <c:numCache>
                <c:formatCode>General</c:formatCode>
                <c:ptCount val="9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</c:numCache>
            </c:numRef>
          </c:cat>
          <c:val>
            <c:numLit>
              <c:formatCode>General</c:formatCode>
              <c:ptCount val="1"/>
              <c:pt idx="0">
                <c:v>1</c:v>
              </c:pt>
            </c:numLit>
          </c:val>
          <c:smooth val="0"/>
          <c:extLst>
            <c:ext xmlns:c16="http://schemas.microsoft.com/office/drawing/2014/chart" uri="{C3380CC4-5D6E-409C-BE32-E72D297353CC}">
              <c16:uniqueId val="{00000001-1A42-4537-8B66-536F84389E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6330656"/>
        <c:axId val="277439472"/>
      </c:lineChart>
      <c:catAx>
        <c:axId val="2863306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TW"/>
                  <a:t>cluster number</a:t>
                </a:r>
                <a:endParaRPr lang="zh-TW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277439472"/>
        <c:crosses val="autoZero"/>
        <c:auto val="1"/>
        <c:lblAlgn val="ctr"/>
        <c:lblOffset val="100"/>
        <c:noMultiLvlLbl val="0"/>
      </c:catAx>
      <c:valAx>
        <c:axId val="277439472"/>
        <c:scaling>
          <c:orientation val="minMax"/>
          <c:max val="0.5"/>
          <c:min val="0.3000000000000000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TW"/>
                  <a:t>average silhouette_score</a:t>
                </a:r>
                <a:endParaRPr lang="zh-TW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286330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33BA04-40D4-4B9E-84D1-B3B92D94E5F6}" type="datetimeFigureOut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FA000-F60A-42E3-B6AF-6898D184DA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9691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Good afternoon . everyone</a:t>
            </a:r>
          </a:p>
          <a:p>
            <a:r>
              <a:rPr lang="en-US" altLang="zh-TW" dirty="0" smtClean="0"/>
              <a:t>My</a:t>
            </a:r>
            <a:r>
              <a:rPr lang="en-US" altLang="zh-TW" baseline="0" dirty="0" smtClean="0"/>
              <a:t> name is </a:t>
            </a:r>
            <a:r>
              <a:rPr lang="zh-TW" altLang="en-US" baseline="0" dirty="0" smtClean="0"/>
              <a:t>陸建綱</a:t>
            </a:r>
            <a:r>
              <a:rPr lang="en-US" altLang="zh-TW" baseline="0" dirty="0" smtClean="0"/>
              <a:t>,you can call me leo</a:t>
            </a:r>
          </a:p>
          <a:p>
            <a:r>
              <a:rPr lang="en-US" altLang="zh-TW" baseline="0" dirty="0" smtClean="0"/>
              <a:t>I  am first grader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 student</a:t>
            </a:r>
          </a:p>
          <a:p>
            <a:endParaRPr lang="en-US" altLang="zh-TW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topic of my presentation is Chinese document clustering</a:t>
            </a:r>
          </a:p>
          <a:p>
            <a:endParaRPr lang="en-US" altLang="zh-TW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baseline="0" dirty="0" smtClean="0"/>
          </a:p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4297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I use </a:t>
            </a:r>
            <a:r>
              <a:rPr lang="en-US" altLang="zh-TW" sz="1200" dirty="0" smtClean="0"/>
              <a:t>genism’s word2vec</a:t>
            </a:r>
            <a:endParaRPr lang="en-US" altLang="zh-TW" sz="1200" baseline="0" dirty="0" smtClean="0"/>
          </a:p>
          <a:p>
            <a:r>
              <a:rPr lang="en-US" altLang="zh-TW" sz="1200" baseline="0" dirty="0" smtClean="0"/>
              <a:t>The </a:t>
            </a:r>
            <a:r>
              <a:rPr lang="en-US" altLang="zh-TW" sz="1200" dirty="0" smtClean="0"/>
              <a:t>dimension is 250,the window siz</a:t>
            </a:r>
            <a:r>
              <a:rPr lang="en-US" altLang="zh-TW" sz="1200" baseline="0" dirty="0" smtClean="0"/>
              <a:t>e is 5, </a:t>
            </a:r>
            <a:r>
              <a:rPr lang="en-US" altLang="zh-TW" sz="1200" dirty="0" smtClean="0"/>
              <a:t>min</a:t>
            </a:r>
            <a:r>
              <a:rPr lang="en-US" altLang="zh-TW" sz="1200" baseline="0" dirty="0" smtClean="0"/>
              <a:t> </a:t>
            </a:r>
            <a:r>
              <a:rPr lang="en-US" altLang="zh-TW" sz="1200" dirty="0" smtClean="0"/>
              <a:t>count</a:t>
            </a:r>
            <a:r>
              <a:rPr lang="en-US" altLang="zh-TW" sz="1200" baseline="0" dirty="0" smtClean="0"/>
              <a:t> is </a:t>
            </a:r>
            <a:r>
              <a:rPr lang="en-US" altLang="zh-TW" sz="1200" dirty="0" smtClean="0"/>
              <a:t>5 and the learning rate is 0.025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Get a word dictionary , there</a:t>
            </a:r>
            <a:r>
              <a:rPr lang="en-US" altLang="zh-TW" sz="1200" baseline="0" dirty="0" smtClean="0"/>
              <a:t> are about </a:t>
            </a:r>
            <a:r>
              <a:rPr lang="en-US" altLang="zh-TW" sz="1200" dirty="0" smtClean="0"/>
              <a:t>twenty three</a:t>
            </a:r>
            <a:r>
              <a:rPr lang="en-US" altLang="zh-TW" sz="1200" baseline="0" dirty="0" smtClean="0"/>
              <a:t> thousands </a:t>
            </a:r>
            <a:r>
              <a:rPr lang="en-US" altLang="zh-TW" sz="1200" dirty="0" smtClean="0"/>
              <a:t>vectors from</a:t>
            </a:r>
            <a:r>
              <a:rPr lang="en-US" altLang="zh-TW" sz="1200" baseline="0" dirty="0" smtClean="0"/>
              <a:t> about 3 million tokens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These vectors  preserve the semantic of word level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35970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Like this </a:t>
            </a:r>
          </a:p>
          <a:p>
            <a:r>
              <a:rPr lang="en-US" altLang="zh-TW" dirty="0" smtClean="0"/>
              <a:t>Every word has their</a:t>
            </a:r>
            <a:r>
              <a:rPr lang="en-US" altLang="zh-TW" baseline="0" dirty="0" smtClean="0"/>
              <a:t> own vector</a:t>
            </a:r>
          </a:p>
          <a:p>
            <a:r>
              <a:rPr lang="en-US" altLang="zh-TW" baseline="0" dirty="0" smtClean="0"/>
              <a:t>Dimension is 250 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67839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How to get the document vectors</a:t>
            </a:r>
          </a:p>
          <a:p>
            <a:r>
              <a:rPr lang="en-US" altLang="zh-TW" sz="1200" dirty="0" smtClean="0"/>
              <a:t>Intuitively, I use mean of the word vector in the same document (this is a very simple way…)</a:t>
            </a:r>
          </a:p>
          <a:p>
            <a:r>
              <a:rPr lang="en-US" altLang="zh-TW" sz="1200" dirty="0" smtClean="0"/>
              <a:t>Like this formula 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6991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And we can get vector</a:t>
            </a:r>
            <a:r>
              <a:rPr lang="en-US" altLang="zh-TW" baseline="0" dirty="0" smtClean="0"/>
              <a:t> for every document</a:t>
            </a:r>
          </a:p>
          <a:p>
            <a:r>
              <a:rPr lang="en-US" altLang="zh-TW" baseline="0" dirty="0" smtClean="0"/>
              <a:t>The first column is the document id </a:t>
            </a:r>
          </a:p>
          <a:p>
            <a:r>
              <a:rPr lang="en-US" altLang="zh-TW" baseline="0" dirty="0" smtClean="0"/>
              <a:t>The second is the number of words in one document </a:t>
            </a:r>
          </a:p>
          <a:p>
            <a:r>
              <a:rPr lang="en-US" altLang="zh-TW" baseline="0" dirty="0" smtClean="0"/>
              <a:t>The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remaining</a:t>
            </a:r>
            <a:r>
              <a:rPr lang="en-US" altLang="zh-TW" baseline="0" dirty="0" smtClean="0"/>
              <a:t> column is the vector</a:t>
            </a:r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These are high dimension vector(click)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36137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so I use PCA (</a:t>
            </a:r>
            <a:r>
              <a:rPr lang="en-US" altLang="zh-TW" sz="1200" dirty="0" smtClean="0"/>
              <a:t>Principle Component Analysis</a:t>
            </a:r>
            <a:r>
              <a:rPr lang="en-US" altLang="zh-TW" baseline="0" dirty="0" smtClean="0"/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Used to reduce the dimension(click)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1648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I</a:t>
            </a:r>
            <a:r>
              <a:rPr lang="en-US" altLang="zh-TW" baseline="0" dirty="0" smtClean="0"/>
              <a:t> use </a:t>
            </a:r>
            <a:r>
              <a:rPr lang="en-US" altLang="zh-TW" baseline="0" dirty="0" err="1" smtClean="0"/>
              <a:t>sikit</a:t>
            </a:r>
            <a:r>
              <a:rPr lang="en-US" altLang="zh-TW" baseline="0" dirty="0" smtClean="0"/>
              <a:t>(</a:t>
            </a:r>
            <a:r>
              <a:rPr lang="zh-TW" altLang="en-US" baseline="0" dirty="0" smtClean="0"/>
              <a:t>賽</a:t>
            </a:r>
            <a:r>
              <a:rPr lang="en-US" altLang="zh-TW" baseline="0" dirty="0" smtClean="0"/>
              <a:t>kit)-</a:t>
            </a:r>
            <a:r>
              <a:rPr lang="en-US" altLang="zh-TW" baseline="0" dirty="0" err="1" smtClean="0"/>
              <a:t>learn’s</a:t>
            </a:r>
            <a:r>
              <a:rPr lang="en-US" altLang="zh-TW" baseline="0" dirty="0" smtClean="0"/>
              <a:t> PCA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Transform</a:t>
            </a:r>
            <a:r>
              <a:rPr lang="en-US" altLang="zh-TW" baseline="0" dirty="0" smtClean="0"/>
              <a:t> 250 dimension to </a:t>
            </a:r>
            <a:r>
              <a:rPr lang="en-US" altLang="zh-TW" sz="1200" dirty="0" smtClean="0">
                <a:sym typeface="Wingdings" panose="05000000000000000000" pitchFamily="2" charset="2"/>
              </a:rPr>
              <a:t>2 </a:t>
            </a:r>
            <a:r>
              <a:rPr lang="en-US" altLang="zh-TW" sz="1200" dirty="0" smtClean="0"/>
              <a:t>dimension</a:t>
            </a:r>
            <a:r>
              <a:rPr lang="zh-TW" altLang="en-US" sz="1200" baseline="0" dirty="0" smtClean="0"/>
              <a:t> </a:t>
            </a:r>
            <a:r>
              <a:rPr lang="en-US" altLang="zh-TW" sz="1200" baseline="0" dirty="0" smtClean="0"/>
              <a:t>(by select the first 2 principle component)</a:t>
            </a: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57746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dirty="0" smtClean="0"/>
              <a:t>this picture contains 6979 data points(use </a:t>
            </a:r>
            <a:r>
              <a:rPr lang="en-US" altLang="zh-TW" sz="1200" dirty="0" err="1" smtClean="0"/>
              <a:t>plotly</a:t>
            </a:r>
            <a:r>
              <a:rPr lang="en-US" altLang="zh-TW" sz="1200" dirty="0" smtClean="0"/>
              <a:t> )</a:t>
            </a:r>
          </a:p>
          <a:p>
            <a:r>
              <a:rPr lang="en-US" altLang="zh-TW" sz="1200" dirty="0" smtClean="0"/>
              <a:t>I</a:t>
            </a:r>
            <a:r>
              <a:rPr lang="en-US" altLang="zh-TW" sz="1200" baseline="0" dirty="0" smtClean="0"/>
              <a:t> use k-means to do the clustering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28996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Initial k clusters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The purpose of k-means  is to </a:t>
            </a:r>
            <a:r>
              <a:rPr lang="en-US" altLang="zh-TW" sz="1200" dirty="0" smtClean="0"/>
              <a:t>Maximize the similarity between each cluster , and</a:t>
            </a:r>
            <a:r>
              <a:rPr lang="en-US" altLang="zh-TW" sz="1200" baseline="0" dirty="0" smtClean="0"/>
              <a:t> </a:t>
            </a:r>
            <a:r>
              <a:rPr lang="en-US" altLang="zh-TW" sz="1200" dirty="0" smtClean="0"/>
              <a:t> Minimize internal similarity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The I use </a:t>
            </a:r>
            <a:r>
              <a:rPr lang="en-US" altLang="zh-TW" sz="1200" u="sng" dirty="0" smtClean="0"/>
              <a:t>silhouette(</a:t>
            </a:r>
            <a:r>
              <a:rPr lang="en-US" altLang="zh-TW" sz="1200" u="sng" dirty="0" err="1" smtClean="0"/>
              <a:t>sili</a:t>
            </a:r>
            <a:r>
              <a:rPr lang="en-US" altLang="zh-TW" sz="1200" u="sng" dirty="0" smtClean="0"/>
              <a:t>-wet) analysis</a:t>
            </a:r>
            <a:r>
              <a:rPr lang="en-US" altLang="zh-TW" sz="1200" dirty="0" smtClean="0"/>
              <a:t> to find which cluster number is better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7831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a way to measure how close each point in a cluster is to the points in its neighboring clusters.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This is</a:t>
            </a:r>
            <a:r>
              <a:rPr lang="en-US" altLang="zh-TW" sz="1200" baseline="0" dirty="0" smtClean="0"/>
              <a:t> </a:t>
            </a:r>
            <a:r>
              <a:rPr lang="en-US" altLang="zh-TW" sz="1200" dirty="0" smtClean="0"/>
              <a:t>a neat way to find out the optimum value for k during k-means clustering</a:t>
            </a:r>
          </a:p>
          <a:p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 smtClean="0"/>
              <a:t>a(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) </a:t>
            </a:r>
            <a:r>
              <a:rPr lang="en-US" altLang="zh-TW" baseline="0" dirty="0" smtClean="0"/>
              <a:t> is </a:t>
            </a:r>
            <a:r>
              <a:rPr lang="en-US" altLang="zh-TW" dirty="0" smtClean="0"/>
              <a:t>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mean distance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  point 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 all other data within the same cluster</a:t>
            </a:r>
          </a:p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b(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mean distance of point(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to other points which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in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other clusters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95145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If </a:t>
            </a:r>
            <a:r>
              <a:rPr lang="en-US" altLang="zh-TW" sz="1200" dirty="0" smtClean="0"/>
              <a:t>Silhouette coefficients near to positive</a:t>
            </a:r>
            <a:r>
              <a:rPr lang="en-US" altLang="zh-TW" sz="1200" baseline="0" dirty="0" smtClean="0"/>
              <a:t> 1 means </a:t>
            </a:r>
            <a:r>
              <a:rPr lang="en-US" altLang="zh-TW" sz="1200" dirty="0" smtClean="0"/>
              <a:t>the sample is </a:t>
            </a:r>
            <a:r>
              <a:rPr lang="en-US" altLang="zh-TW" sz="1200" u="sng" dirty="0" smtClean="0">
                <a:solidFill>
                  <a:srgbClr val="FF0000"/>
                </a:solidFill>
              </a:rPr>
              <a:t>far away </a:t>
            </a:r>
            <a:r>
              <a:rPr lang="en-US" altLang="zh-TW" sz="1200" dirty="0" smtClean="0">
                <a:solidFill>
                  <a:srgbClr val="FF0000"/>
                </a:solidFill>
              </a:rPr>
              <a:t>from the neighboring clusters(this is good)</a:t>
            </a:r>
          </a:p>
          <a:p>
            <a:r>
              <a:rPr lang="en-US" altLang="zh-TW" sz="1200" dirty="0" smtClean="0">
                <a:solidFill>
                  <a:srgbClr val="FF0000"/>
                </a:solidFill>
              </a:rPr>
              <a:t>If the value is close</a:t>
            </a:r>
            <a:r>
              <a:rPr lang="en-US" altLang="zh-TW" sz="1200" baseline="0" dirty="0" smtClean="0">
                <a:solidFill>
                  <a:srgbClr val="FF0000"/>
                </a:solidFill>
              </a:rPr>
              <a:t> to 0 means the sample is </a:t>
            </a:r>
            <a:r>
              <a:rPr lang="en-US" altLang="zh-TW" sz="1200" u="sng" dirty="0" smtClean="0">
                <a:solidFill>
                  <a:srgbClr val="FF0000"/>
                </a:solidFill>
              </a:rPr>
              <a:t>close to the decision boundary</a:t>
            </a:r>
            <a:r>
              <a:rPr lang="en-US" altLang="zh-TW" sz="1200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If the value is Negative means maybe the sample</a:t>
            </a:r>
            <a:r>
              <a:rPr lang="en-US" altLang="zh-TW" sz="1200" baseline="0" dirty="0" smtClean="0"/>
              <a:t> is </a:t>
            </a:r>
            <a:r>
              <a:rPr lang="en-US" altLang="zh-TW" sz="1200" u="sng" dirty="0" smtClean="0">
                <a:solidFill>
                  <a:srgbClr val="FF0000"/>
                </a:solidFill>
              </a:rPr>
              <a:t>assigned to the wrong cluster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695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The structure</a:t>
            </a:r>
            <a:r>
              <a:rPr lang="en-US" altLang="zh-TW" baseline="0" dirty="0" smtClean="0"/>
              <a:t> of my presentation is like this </a:t>
            </a:r>
          </a:p>
          <a:p>
            <a:endParaRPr lang="en-US" altLang="zh-TW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First I will talk about  </a:t>
            </a:r>
            <a:r>
              <a:rPr lang="en-US" altLang="zh-TW" sz="1200" dirty="0" smtClean="0"/>
              <a:t>What</a:t>
            </a:r>
            <a:r>
              <a:rPr lang="en-US" altLang="zh-TW" sz="1200" baseline="0" dirty="0" smtClean="0"/>
              <a:t> is </a:t>
            </a:r>
            <a:r>
              <a:rPr lang="en-US" altLang="zh-TW" sz="1200" dirty="0" smtClean="0"/>
              <a:t>document clustering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Second,</a:t>
            </a:r>
            <a:r>
              <a:rPr lang="en-US" altLang="zh-TW" sz="1200" baseline="0" dirty="0" smtClean="0"/>
              <a:t> the difficulties of this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aseline="0" dirty="0" smtClean="0"/>
              <a:t>Third , show a  simple experiment I have done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aseline="0" dirty="0" smtClean="0"/>
              <a:t>Then , show the result ,  conclusion and future improve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39958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I use</a:t>
            </a:r>
            <a:r>
              <a:rPr lang="en-US" altLang="zh-TW" baseline="0" dirty="0" smtClean="0"/>
              <a:t> </a:t>
            </a:r>
            <a:r>
              <a:rPr lang="en-US" altLang="zh-TW" sz="1200" dirty="0" smtClean="0"/>
              <a:t>Euclidean(u </a:t>
            </a:r>
            <a:r>
              <a:rPr lang="en-US" altLang="zh-TW" sz="1200" dirty="0" err="1" smtClean="0"/>
              <a:t>klidean</a:t>
            </a:r>
            <a:r>
              <a:rPr lang="en-US" altLang="zh-TW" sz="1200" dirty="0" smtClean="0"/>
              <a:t>) distance  </a:t>
            </a:r>
          </a:p>
          <a:p>
            <a:r>
              <a:rPr lang="en-US" altLang="zh-TW" sz="1200" dirty="0" smtClean="0"/>
              <a:t>And choose the cluster number is 5 to do the k-means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23190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this cluster number is 4 (click)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this cluster number is 5 </a:t>
            </a:r>
          </a:p>
          <a:p>
            <a:r>
              <a:rPr lang="en-US" altLang="zh-TW" dirty="0" smtClean="0"/>
              <a:t>we can see the 4 documents which is closest to the center of every cluster</a:t>
            </a:r>
          </a:p>
          <a:p>
            <a:endParaRPr lang="en-US" altLang="zh-TW" dirty="0" smtClean="0"/>
          </a:p>
          <a:p>
            <a:r>
              <a:rPr lang="en-US" altLang="zh-TW" dirty="0" err="1" smtClean="0"/>
              <a:t>i</a:t>
            </a:r>
            <a:r>
              <a:rPr lang="en-US" altLang="zh-TW" dirty="0" smtClean="0"/>
              <a:t> think the effect is not very good</a:t>
            </a:r>
          </a:p>
          <a:p>
            <a:endParaRPr lang="en-US" altLang="zh-TW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0: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政治、司法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(political + </a:t>
            </a:r>
            <a:r>
              <a:rPr lang="en-US" altLang="zh-TW" dirty="0" smtClean="0"/>
              <a:t>administration of justice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1: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社會、經濟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(society + </a:t>
            </a:r>
            <a:r>
              <a:rPr lang="en-US" altLang="zh-TW" dirty="0" smtClean="0"/>
              <a:t>economy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2: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產業經濟、天災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dirty="0" smtClean="0">
                <a:ea typeface="標楷體" panose="03000509000000000000" pitchFamily="65" charset="-120"/>
              </a:rPr>
              <a:t>Industrial Economy</a:t>
            </a:r>
            <a:r>
              <a:rPr lang="zh-TW" altLang="en-US" dirty="0" smtClean="0">
                <a:ea typeface="標楷體" panose="03000509000000000000" pitchFamily="65" charset="-120"/>
              </a:rPr>
              <a:t> </a:t>
            </a:r>
            <a:r>
              <a:rPr lang="en-US" altLang="zh-TW" dirty="0" smtClean="0">
                <a:ea typeface="標楷體" panose="03000509000000000000" pitchFamily="65" charset="-120"/>
              </a:rPr>
              <a:t>+disaster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3: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生活、經濟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dirty="0" smtClean="0">
                <a:ea typeface="標楷體" panose="03000509000000000000" pitchFamily="65" charset="-120"/>
              </a:rPr>
              <a:t>life + </a:t>
            </a:r>
            <a:r>
              <a:rPr lang="en-US" altLang="zh-TW" dirty="0" smtClean="0"/>
              <a:t>economy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4: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體育、經濟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dirty="0" smtClean="0"/>
              <a:t>economy + sports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79133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59967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1759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So </a:t>
            </a:r>
            <a:r>
              <a:rPr lang="en-US" altLang="zh-TW" sz="1200" dirty="0" smtClean="0"/>
              <a:t>what’s about document clustering</a:t>
            </a:r>
          </a:p>
          <a:p>
            <a:endParaRPr lang="en-US" altLang="zh-TW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600" b="1" dirty="0" smtClean="0"/>
              <a:t>Document Clustering </a:t>
            </a:r>
            <a:r>
              <a:rPr lang="en-US" altLang="zh-TW" sz="1200" dirty="0" smtClean="0"/>
              <a:t>is a method for finding structure within a collection of documents, so that similar documents can be grouped into categories. 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This is an </a:t>
            </a:r>
            <a:r>
              <a:rPr lang="en-US" altLang="zh-TW" sz="1600" b="1" dirty="0" smtClean="0"/>
              <a:t>Unsupervised grouping</a:t>
            </a:r>
            <a:r>
              <a:rPr lang="en-US" altLang="zh-TW" sz="1200" dirty="0" smtClean="0"/>
              <a:t> of text documents into meaningful groups, usually representing topics in the document collection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904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So think</a:t>
            </a:r>
            <a:r>
              <a:rPr lang="en-US" altLang="zh-TW" baseline="0" dirty="0" smtClean="0"/>
              <a:t> about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If today you have thousands of  or millions of documents</a:t>
            </a:r>
            <a:endParaRPr lang="zh-TW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How can you quickly group the documents and be accurate in the absence of human?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Now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You may encounter some difficulties </a:t>
            </a:r>
            <a:endParaRPr lang="zh-TW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6508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First ,document is </a:t>
            </a:r>
            <a:r>
              <a:rPr lang="en-US" altLang="zh-TW" sz="1200" dirty="0" smtClean="0"/>
              <a:t>Unstructured data,</a:t>
            </a:r>
            <a:r>
              <a:rPr lang="en-US" altLang="zh-TW" sz="1200" baseline="0" dirty="0" smtClean="0"/>
              <a:t> it is </a:t>
            </a:r>
            <a:r>
              <a:rPr lang="en-US" altLang="zh-TW" sz="1200" dirty="0" smtClean="0"/>
              <a:t>composed by words </a:t>
            </a:r>
          </a:p>
          <a:p>
            <a:r>
              <a:rPr lang="en-US" altLang="zh-TW" sz="1200" dirty="0" smtClean="0"/>
              <a:t>How to capture the semantic in the document</a:t>
            </a:r>
          </a:p>
          <a:p>
            <a:r>
              <a:rPr lang="en-US" altLang="zh-TW" sz="1200" dirty="0" smtClean="0"/>
              <a:t>And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How to encode the document ,so that computer can process them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Chinese word is different from English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Maybe two or three words concatenate together be the smallest semantic unit</a:t>
            </a:r>
          </a:p>
          <a:p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1005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aseline="0" dirty="0" smtClean="0"/>
              <a:t>This is the process</a:t>
            </a:r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Raw data I have is about 6 thousands newspaper text </a:t>
            </a:r>
          </a:p>
          <a:p>
            <a:r>
              <a:rPr lang="en-US" altLang="zh-TW" baseline="0" dirty="0" smtClean="0"/>
              <a:t>I got it from my college teacher</a:t>
            </a:r>
          </a:p>
          <a:p>
            <a:endParaRPr lang="en-US" altLang="zh-TW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Then do some </a:t>
            </a:r>
            <a:r>
              <a:rPr lang="en-US" altLang="zh-TW" sz="1200" dirty="0" smtClean="0"/>
              <a:t>Preprocessing</a:t>
            </a:r>
          </a:p>
          <a:p>
            <a:endParaRPr lang="en-US" altLang="zh-TW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Use word2vec to</a:t>
            </a:r>
            <a:r>
              <a:rPr lang="en-US" altLang="zh-TW" sz="1200" baseline="0" dirty="0" smtClean="0"/>
              <a:t> </a:t>
            </a:r>
            <a:r>
              <a:rPr lang="en-US" altLang="zh-TW" sz="1200" dirty="0" smtClean="0"/>
              <a:t> get document vectors </a:t>
            </a:r>
          </a:p>
          <a:p>
            <a:endParaRPr lang="en-US" altLang="zh-TW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Use PCA to </a:t>
            </a:r>
            <a:r>
              <a:rPr lang="en-US" altLang="zh-TW" sz="1200" dirty="0" smtClean="0"/>
              <a:t>Reduce vector dimension</a:t>
            </a:r>
          </a:p>
          <a:p>
            <a:endParaRPr lang="en-US" altLang="zh-TW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Then use </a:t>
            </a:r>
            <a:r>
              <a:rPr lang="en-US" altLang="zh-TW" sz="1200" dirty="0" smtClean="0"/>
              <a:t>K-Means</a:t>
            </a:r>
            <a:r>
              <a:rPr lang="en-US" altLang="zh-TW" sz="1200" baseline="0" dirty="0" smtClean="0"/>
              <a:t> to do the clustering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aseline="0" dirty="0" smtClean="0"/>
              <a:t>Final show some visualization of documents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baseline="0" dirty="0" smtClean="0"/>
          </a:p>
          <a:p>
            <a:r>
              <a:rPr lang="en-US" altLang="zh-TW" baseline="0" dirty="0" smtClean="0"/>
              <a:t>I will simply go through these algorithm I use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7170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this is the raw date(click)</a:t>
            </a:r>
          </a:p>
          <a:p>
            <a:r>
              <a:rPr lang="en-US" altLang="zh-TW" dirty="0" smtClean="0"/>
              <a:t>split text into database(click)</a:t>
            </a:r>
          </a:p>
          <a:p>
            <a:r>
              <a:rPr lang="en-US" altLang="zh-TW" dirty="0" smtClean="0"/>
              <a:t>the column we need only the document id and the content(click*2) (click)</a:t>
            </a:r>
          </a:p>
          <a:p>
            <a:r>
              <a:rPr lang="en-US" altLang="zh-TW" dirty="0" smtClean="0"/>
              <a:t>the two column can represent a document(click)</a:t>
            </a:r>
          </a:p>
          <a:p>
            <a:r>
              <a:rPr lang="en-US" altLang="zh-TW" dirty="0" smtClean="0"/>
              <a:t>split document into sentences(click)</a:t>
            </a:r>
          </a:p>
          <a:p>
            <a:r>
              <a:rPr lang="en-US" altLang="zh-TW" dirty="0" smtClean="0"/>
              <a:t>like this , every document is composed by a lot of sentences(click)</a:t>
            </a:r>
          </a:p>
          <a:p>
            <a:r>
              <a:rPr lang="en-US" altLang="zh-TW" dirty="0" smtClean="0"/>
              <a:t>now, remove alpha and number in </a:t>
            </a:r>
            <a:r>
              <a:rPr lang="en-US" altLang="zh-TW" dirty="0" err="1" smtClean="0"/>
              <a:t>sentense</a:t>
            </a:r>
            <a:r>
              <a:rPr lang="en-US" altLang="zh-TW" dirty="0" smtClean="0"/>
              <a:t> ,only preserve </a:t>
            </a:r>
            <a:r>
              <a:rPr lang="en-US" altLang="zh-TW" dirty="0" err="1" smtClean="0"/>
              <a:t>chinese</a:t>
            </a:r>
            <a:r>
              <a:rPr lang="en-US" altLang="zh-TW" dirty="0" smtClean="0"/>
              <a:t>(click)</a:t>
            </a:r>
          </a:p>
          <a:p>
            <a:r>
              <a:rPr lang="en-US" altLang="zh-TW" dirty="0" smtClean="0"/>
              <a:t>(picture)this is a sample (click), these word are removed (click)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now, do </a:t>
            </a:r>
            <a:r>
              <a:rPr lang="en-US" altLang="zh-TW" dirty="0" err="1" smtClean="0"/>
              <a:t>sentense</a:t>
            </a:r>
            <a:r>
              <a:rPr lang="en-US" altLang="zh-TW" dirty="0" smtClean="0"/>
              <a:t> segmentation ,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 use </a:t>
            </a:r>
            <a:r>
              <a:rPr lang="en-US" altLang="zh-TW" dirty="0" err="1" smtClean="0"/>
              <a:t>jeibra</a:t>
            </a:r>
            <a:r>
              <a:rPr lang="en-US" altLang="zh-TW" dirty="0" smtClean="0"/>
              <a:t> , why do this because in chinse ,maybe some words concatenate together be the smallest semantic unit(click)</a:t>
            </a:r>
          </a:p>
          <a:p>
            <a:r>
              <a:rPr lang="en-US" altLang="zh-TW" dirty="0" smtClean="0"/>
              <a:t>(picture)--&gt;click*3(this two </a:t>
            </a:r>
            <a:r>
              <a:rPr lang="en-US" altLang="zh-TW" dirty="0" err="1" smtClean="0"/>
              <a:t>wors</a:t>
            </a:r>
            <a:r>
              <a:rPr lang="en-US" altLang="zh-TW" dirty="0" smtClean="0"/>
              <a:t> represent </a:t>
            </a:r>
            <a:r>
              <a:rPr lang="en-US" altLang="zh-TW" dirty="0" err="1" smtClean="0"/>
              <a:t>america,this</a:t>
            </a:r>
            <a:r>
              <a:rPr lang="en-US" altLang="zh-TW" dirty="0" smtClean="0"/>
              <a:t> three words represent a large dictionary and this two words represent throughput) (click)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9868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I will use word</a:t>
            </a:r>
            <a:r>
              <a:rPr lang="en-US" altLang="zh-TW" baseline="0" dirty="0" smtClean="0"/>
              <a:t>2vec to capture the semantic of word level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The word2vec has to models ,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 first is  </a:t>
            </a:r>
            <a:r>
              <a:rPr lang="en-US" altLang="zh-TW" sz="1200" dirty="0" smtClean="0"/>
              <a:t>Skip-gram</a:t>
            </a:r>
            <a:r>
              <a:rPr lang="zh-TW" altLang="en-US" sz="1200" dirty="0" smtClean="0"/>
              <a:t> </a:t>
            </a:r>
            <a:r>
              <a:rPr lang="en-US" altLang="zh-TW" sz="1200" dirty="0" smtClean="0"/>
              <a:t>model, Using a word to predict a target context 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Second is  Continuous bag of words(CBOW) , Using context to predict a target word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I</a:t>
            </a:r>
            <a:r>
              <a:rPr lang="en-US" altLang="zh-TW" sz="1200" baseline="0" dirty="0" smtClean="0"/>
              <a:t> use the first one to do this e</a:t>
            </a:r>
            <a:r>
              <a:rPr lang="en-US" altLang="zh-TW" dirty="0" smtClean="0"/>
              <a:t>xperiment</a:t>
            </a:r>
            <a:endParaRPr lang="en-US" altLang="zh-TW" sz="1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603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The method is a single</a:t>
            </a:r>
            <a:r>
              <a:rPr lang="en-US" altLang="zh-TW" sz="1200" baseline="0" dirty="0" smtClean="0"/>
              <a:t> hidden layer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</a:t>
            </a:r>
            <a:r>
              <a:rPr lang="en-US" altLang="zh-TW" sz="1200" baseline="0" dirty="0" smtClean="0"/>
              <a:t> network  </a:t>
            </a: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The Input is one-hot word vector.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/>
              <a:t>The output is the</a:t>
            </a:r>
            <a:r>
              <a:rPr lang="en-US" altLang="zh-TW" sz="1200" baseline="0" dirty="0" smtClean="0"/>
              <a:t> corresponding word around the input word depend on the window size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aseline="0" dirty="0" smtClean="0"/>
              <a:t>The first trained parameter matrix  is the dictionary we want(every word will get a vector to represent themselves)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FA000-F60A-42E3-B6AF-6898D184DAD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8582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32D5C-8562-4C6A-A0EB-7FB1EAA3801B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05E77E45-293A-4D91-8854-3644F9235CED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185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2C10-03D8-42B0-AC99-1C87DC7500C0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5884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664C4-7F64-4E9C-9088-3C4FDBEF710B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8179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28650" y="409516"/>
            <a:ext cx="7886700" cy="948770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altLang="zh-TW" dirty="0" smtClean="0"/>
              <a:t>Tile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5638-E40A-4021-A310-C083B4E8EA3C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05E77E45-293A-4D91-8854-3644F9235CED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5" name="矩形 14"/>
          <p:cNvSpPr/>
          <p:nvPr userDrawn="1"/>
        </p:nvSpPr>
        <p:spPr>
          <a:xfrm rot="5400000">
            <a:off x="145932" y="822368"/>
            <a:ext cx="715914" cy="3428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 sz="1800"/>
          </a:p>
        </p:txBody>
      </p:sp>
    </p:spTree>
    <p:extLst>
      <p:ext uri="{BB962C8B-B14F-4D97-AF65-F5344CB8AC3E}">
        <p14:creationId xmlns:p14="http://schemas.microsoft.com/office/powerpoint/2010/main" val="37283594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ABAD-ED65-4ADF-877C-0903FF8718AF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07185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DE2F8-BFA5-44A9-B647-B6342B432457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1220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0FE45-831B-4649-B88B-AA26E5075220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2083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E078-6F28-46EC-941A-039729246582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799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82CD3-000F-4D5F-9D7E-0F1B659A91EE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704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759AC-1878-4EBF-A216-5CD7F7CE6616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289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C112-7D18-4B40-8203-0D58B15C7285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05E77E45-293A-4D91-8854-3644F9235CED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988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dirty="0" smtClean="0"/>
              <a:t>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EF0F4-EC82-4F94-866E-C47ADDFFDD60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6681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D96E4-BBA5-42A0-8A47-BCFB56634597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8823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76DE7-B570-43BF-BDD9-61AF92438FF5}" type="datetime1">
              <a:rPr lang="zh-TW" altLang="en-US" smtClean="0"/>
              <a:t>2017/6/12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77E45-293A-4D91-8854-3644F923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75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Chinese Document clustering 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0" y="3691687"/>
            <a:ext cx="9144000" cy="1655762"/>
          </a:xfrm>
        </p:spPr>
        <p:txBody>
          <a:bodyPr/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陸建綱 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leo</a:t>
            </a: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63489" y="3495790"/>
            <a:ext cx="6217022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971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Get word vector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584962"/>
            <a:ext cx="6042211" cy="477054"/>
            <a:chOff x="1183341" y="1585863"/>
            <a:chExt cx="6042211" cy="477054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Use genism word2vec (python 3.6)</a:t>
              </a: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1796658" y="2108182"/>
            <a:ext cx="6480076" cy="907941"/>
            <a:chOff x="1183341" y="1585863"/>
            <a:chExt cx="6042211" cy="907941"/>
          </a:xfrm>
        </p:grpSpPr>
        <p:sp>
          <p:nvSpPr>
            <p:cNvPr id="7" name="矩形 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550893" y="1585863"/>
              <a:ext cx="5674659" cy="9079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250 dimension , window size=5</a:t>
              </a:r>
            </a:p>
            <a:p>
              <a:r>
                <a:rPr lang="en-US" altLang="zh-TW" sz="2500" dirty="0" err="1" smtClean="0"/>
                <a:t>min_count</a:t>
              </a:r>
              <a:r>
                <a:rPr lang="en-US" altLang="zh-TW" sz="2500" dirty="0" smtClean="0"/>
                <a:t>=5, learning rate=0.025</a:t>
              </a: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1183341" y="3392488"/>
            <a:ext cx="6042211" cy="477054"/>
            <a:chOff x="1183341" y="1585863"/>
            <a:chExt cx="6042211" cy="477054"/>
          </a:xfrm>
        </p:grpSpPr>
        <p:sp>
          <p:nvSpPr>
            <p:cNvPr id="13" name="矩形 12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Get a word dictionary</a:t>
              </a:r>
            </a:p>
          </p:txBody>
        </p:sp>
      </p:grpSp>
      <p:grpSp>
        <p:nvGrpSpPr>
          <p:cNvPr id="15" name="群組 14"/>
          <p:cNvGrpSpPr/>
          <p:nvPr/>
        </p:nvGrpSpPr>
        <p:grpSpPr>
          <a:xfrm>
            <a:off x="1796658" y="3984297"/>
            <a:ext cx="6480076" cy="523220"/>
            <a:chOff x="1183341" y="1587490"/>
            <a:chExt cx="6042211" cy="523220"/>
          </a:xfrm>
        </p:grpSpPr>
        <p:sp>
          <p:nvSpPr>
            <p:cNvPr id="16" name="矩形 15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1550893" y="1587490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23,767 vector from 2,999,179 tokens</a:t>
              </a:r>
              <a:endParaRPr lang="en-US" altLang="zh-TW" sz="2500" dirty="0" smtClean="0"/>
            </a:p>
          </p:txBody>
        </p:sp>
      </p:grpSp>
      <p:grpSp>
        <p:nvGrpSpPr>
          <p:cNvPr id="18" name="群組 17"/>
          <p:cNvGrpSpPr/>
          <p:nvPr/>
        </p:nvGrpSpPr>
        <p:grpSpPr>
          <a:xfrm>
            <a:off x="1183341" y="4889692"/>
            <a:ext cx="6042211" cy="861774"/>
            <a:chOff x="1183341" y="1585863"/>
            <a:chExt cx="6042211" cy="861774"/>
          </a:xfrm>
        </p:grpSpPr>
        <p:sp>
          <p:nvSpPr>
            <p:cNvPr id="19" name="矩形 18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1550893" y="1585863"/>
              <a:ext cx="567465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These vector preserve the semantic of word level</a:t>
              </a:r>
            </a:p>
          </p:txBody>
        </p:sp>
      </p:grp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548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Get word </a:t>
            </a:r>
            <a:r>
              <a:rPr lang="en-US" altLang="zh-TW" dirty="0" err="1"/>
              <a:t>vectoer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t="22588" r="39450" b="8547"/>
          <a:stretch/>
        </p:blipFill>
        <p:spPr>
          <a:xfrm>
            <a:off x="697548" y="1352271"/>
            <a:ext cx="7821930" cy="500408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244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Get </a:t>
            </a:r>
            <a:r>
              <a:rPr lang="en-US" altLang="zh-TW" dirty="0" smtClean="0"/>
              <a:t>document vector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358286"/>
            <a:ext cx="6042211" cy="1631216"/>
            <a:chOff x="1183341" y="1585863"/>
            <a:chExt cx="6042211" cy="1631216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Intuitively, I get the document vector by mean of the word vector in the same document (this is a very simple way…)</a:t>
              </a:r>
              <a:endParaRPr lang="en-US" altLang="zh-TW" sz="2500" dirty="0"/>
            </a:p>
            <a:p>
              <a:endParaRPr lang="en-US" altLang="zh-TW" sz="2500" dirty="0" smtClean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/>
              <p:cNvSpPr txBox="1"/>
              <p:nvPr/>
            </p:nvSpPr>
            <p:spPr>
              <a:xfrm>
                <a:off x="3358463" y="3158400"/>
                <a:ext cx="2676758" cy="13928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3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⃑"/>
                              <m:ctrlPr>
                                <a:rPr lang="en-US" altLang="zh-TW" sz="3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b>
                          <m:r>
                            <a:rPr lang="en-US" altLang="zh-TW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TW" sz="3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en-US" altLang="zh-TW" sz="36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altLang="zh-TW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TW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altLang="zh-TW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en-US" altLang="zh-TW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altLang="zh-TW" sz="3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⃑"/>
                                      <m:ctrlPr>
                                        <a:rPr lang="en-US" altLang="zh-TW" sz="36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TW" sz="3600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TW" sz="36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altLang="zh-TW" sz="36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TW" sz="3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3600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en-US" altLang="zh-TW" sz="36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zh-TW" altLang="en-US" sz="3600" dirty="0"/>
              </a:p>
            </p:txBody>
          </p:sp>
        </mc:Choice>
        <mc:Fallback xmlns="">
          <p:sp>
            <p:nvSpPr>
              <p:cNvPr id="7" name="文字方塊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8463" y="3158400"/>
                <a:ext cx="2676758" cy="139288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群組 7"/>
          <p:cNvGrpSpPr/>
          <p:nvPr/>
        </p:nvGrpSpPr>
        <p:grpSpPr>
          <a:xfrm>
            <a:off x="1183341" y="4634048"/>
            <a:ext cx="6042211" cy="469296"/>
            <a:chOff x="1183341" y="1585863"/>
            <a:chExt cx="6042211" cy="469296"/>
          </a:xfrm>
        </p:grpSpPr>
        <p:sp>
          <p:nvSpPr>
            <p:cNvPr id="9" name="矩形 8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文字方塊 9"/>
                <p:cNvSpPr txBox="1"/>
                <p:nvPr/>
              </p:nvSpPr>
              <p:spPr>
                <a:xfrm>
                  <a:off x="1550893" y="1585863"/>
                  <a:ext cx="5674659" cy="4692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TW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⃑"/>
                              <m:ctrlPr>
                                <a:rPr lang="en-US" altLang="zh-TW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b>
                          <m:r>
                            <a:rPr lang="en-US" altLang="zh-TW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a14:m>
                  <a:r>
                    <a:rPr lang="en-US" altLang="zh-TW" sz="2000" dirty="0" smtClean="0"/>
                    <a:t>: vector of document j</a:t>
                  </a:r>
                </a:p>
              </p:txBody>
            </p:sp>
          </mc:Choice>
          <mc:Fallback xmlns="">
            <p:sp>
              <p:nvSpPr>
                <p:cNvPr id="10" name="文字方塊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0893" y="1585863"/>
                  <a:ext cx="5674659" cy="469296"/>
                </a:xfrm>
                <a:prstGeom prst="rect">
                  <a:avLst/>
                </a:prstGeom>
                <a:blipFill>
                  <a:blip r:embed="rId4"/>
                  <a:stretch>
                    <a:fillRect b="-18182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1" name="群組 10"/>
          <p:cNvGrpSpPr/>
          <p:nvPr/>
        </p:nvGrpSpPr>
        <p:grpSpPr>
          <a:xfrm>
            <a:off x="1183341" y="5116369"/>
            <a:ext cx="6042211" cy="446917"/>
            <a:chOff x="1183341" y="1585863"/>
            <a:chExt cx="6042211" cy="446917"/>
          </a:xfrm>
        </p:grpSpPr>
        <p:sp>
          <p:nvSpPr>
            <p:cNvPr id="12" name="矩形 11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文字方塊 12"/>
                <p:cNvSpPr txBox="1"/>
                <p:nvPr/>
              </p:nvSpPr>
              <p:spPr>
                <a:xfrm>
                  <a:off x="1550893" y="1585863"/>
                  <a:ext cx="5674659" cy="4469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US" altLang="zh-TW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</m:oMath>
                  </a14:m>
                  <a:r>
                    <a:rPr lang="en-US" altLang="zh-TW" sz="2000" dirty="0" smtClean="0"/>
                    <a:t> : number of words in document j</a:t>
                  </a:r>
                </a:p>
              </p:txBody>
            </p:sp>
          </mc:Choice>
          <mc:Fallback xmlns="">
            <p:sp>
              <p:nvSpPr>
                <p:cNvPr id="13" name="文字方塊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0893" y="1585863"/>
                  <a:ext cx="5674659" cy="446917"/>
                </a:xfrm>
                <a:prstGeom prst="rect">
                  <a:avLst/>
                </a:prstGeom>
                <a:blipFill>
                  <a:blip r:embed="rId5"/>
                  <a:stretch>
                    <a:fillRect t="-1351" b="-17568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群組 19"/>
          <p:cNvGrpSpPr/>
          <p:nvPr/>
        </p:nvGrpSpPr>
        <p:grpSpPr>
          <a:xfrm>
            <a:off x="1183341" y="5649075"/>
            <a:ext cx="6042211" cy="400110"/>
            <a:chOff x="1183341" y="1585863"/>
            <a:chExt cx="6042211" cy="400110"/>
          </a:xfrm>
        </p:grpSpPr>
        <p:sp>
          <p:nvSpPr>
            <p:cNvPr id="21" name="矩形 20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文字方塊 21"/>
                <p:cNvSpPr txBox="1"/>
                <p:nvPr/>
              </p:nvSpPr>
              <p:spPr>
                <a:xfrm>
                  <a:off x="1550893" y="1585863"/>
                  <a:ext cx="5674659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TW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⃑"/>
                              <m:ctrlP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  <m:sub>
                          <m:r>
                            <a:rPr lang="en-US" altLang="zh-TW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r>
                    <a:rPr lang="en-US" altLang="zh-TW" sz="2000" dirty="0" smtClean="0"/>
                    <a:t>: word </a:t>
                  </a:r>
                  <a:r>
                    <a:rPr lang="en-US" altLang="zh-TW" sz="2000" dirty="0" err="1" smtClean="0"/>
                    <a:t>i</a:t>
                  </a:r>
                  <a:r>
                    <a:rPr lang="en-US" altLang="zh-TW" sz="2000" dirty="0" smtClean="0"/>
                    <a:t> ‘s vector </a:t>
                  </a:r>
                </a:p>
              </p:txBody>
            </p:sp>
          </mc:Choice>
          <mc:Fallback xmlns="">
            <p:sp>
              <p:nvSpPr>
                <p:cNvPr id="22" name="文字方塊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0893" y="1585863"/>
                  <a:ext cx="5674659" cy="400110"/>
                </a:xfrm>
                <a:prstGeom prst="rect">
                  <a:avLst/>
                </a:prstGeom>
                <a:blipFill>
                  <a:blip r:embed="rId6"/>
                  <a:stretch>
                    <a:fillRect t="-9231" b="-27692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" name="群組 28"/>
          <p:cNvGrpSpPr/>
          <p:nvPr/>
        </p:nvGrpSpPr>
        <p:grpSpPr>
          <a:xfrm>
            <a:off x="1183341" y="6112864"/>
            <a:ext cx="6042211" cy="400110"/>
            <a:chOff x="1183341" y="1585863"/>
            <a:chExt cx="6042211" cy="400110"/>
          </a:xfrm>
        </p:grpSpPr>
        <p:sp>
          <p:nvSpPr>
            <p:cNvPr id="30" name="矩形 29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1550893" y="1585863"/>
              <a:ext cx="56746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 smtClean="0"/>
                <a:t>Document vector’ dimension is 250  </a:t>
              </a:r>
            </a:p>
          </p:txBody>
        </p:sp>
      </p:grp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055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Get document vector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75" t="22039" r="48103" b="13269"/>
          <a:stretch/>
        </p:blipFill>
        <p:spPr>
          <a:xfrm>
            <a:off x="887157" y="1358286"/>
            <a:ext cx="7369686" cy="5194997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803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PCA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585863"/>
            <a:ext cx="6042211" cy="523220"/>
            <a:chOff x="1183341" y="1585863"/>
            <a:chExt cx="6042211" cy="523220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Principle Component Analysis</a:t>
              </a:r>
              <a:endParaRPr lang="en-US" altLang="zh-TW" sz="2500" dirty="0" smtClean="0"/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1183341" y="2189179"/>
            <a:ext cx="6042211" cy="523220"/>
            <a:chOff x="1183341" y="1585863"/>
            <a:chExt cx="6042211" cy="523220"/>
          </a:xfrm>
        </p:grpSpPr>
        <p:sp>
          <p:nvSpPr>
            <p:cNvPr id="7" name="矩形 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Used to reduce the dimension</a:t>
              </a:r>
              <a:endParaRPr lang="en-US" altLang="zh-TW" sz="2500" dirty="0" smtClean="0"/>
            </a:p>
          </p:txBody>
        </p:sp>
      </p:grpSp>
      <p:cxnSp>
        <p:nvCxnSpPr>
          <p:cNvPr id="10" name="直線接點 9"/>
          <p:cNvCxnSpPr/>
          <p:nvPr/>
        </p:nvCxnSpPr>
        <p:spPr>
          <a:xfrm>
            <a:off x="1466052" y="5941739"/>
            <a:ext cx="4812199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1677278" y="2792494"/>
            <a:ext cx="0" cy="320929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橢圓 13"/>
          <p:cNvSpPr/>
          <p:nvPr/>
        </p:nvSpPr>
        <p:spPr>
          <a:xfrm>
            <a:off x="2386990" y="5394494"/>
            <a:ext cx="150829" cy="15082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橢圓 14"/>
          <p:cNvSpPr/>
          <p:nvPr/>
        </p:nvSpPr>
        <p:spPr>
          <a:xfrm>
            <a:off x="2101830" y="4116391"/>
            <a:ext cx="150829" cy="15082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3110843" y="4116391"/>
            <a:ext cx="150829" cy="15082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3549189" y="3525505"/>
            <a:ext cx="150829" cy="15082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5034603" y="3739320"/>
            <a:ext cx="150829" cy="15082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橢圓 18"/>
          <p:cNvSpPr/>
          <p:nvPr/>
        </p:nvSpPr>
        <p:spPr>
          <a:xfrm>
            <a:off x="4959188" y="4415769"/>
            <a:ext cx="150829" cy="15082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橢圓 19"/>
          <p:cNvSpPr/>
          <p:nvPr/>
        </p:nvSpPr>
        <p:spPr>
          <a:xfrm>
            <a:off x="5722759" y="3488595"/>
            <a:ext cx="150829" cy="15082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1" name="直線接點 20"/>
          <p:cNvCxnSpPr/>
          <p:nvPr/>
        </p:nvCxnSpPr>
        <p:spPr>
          <a:xfrm flipH="1">
            <a:off x="2004771" y="2815392"/>
            <a:ext cx="3868817" cy="260199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/>
          <p:cNvCxnSpPr>
            <a:stCxn id="20" idx="1"/>
          </p:cNvCxnSpPr>
          <p:nvPr/>
        </p:nvCxnSpPr>
        <p:spPr>
          <a:xfrm flipH="1" flipV="1">
            <a:off x="5433649" y="3100041"/>
            <a:ext cx="311198" cy="410642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 flipH="1" flipV="1">
            <a:off x="4845371" y="3488595"/>
            <a:ext cx="227633" cy="300374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 flipH="1" flipV="1">
            <a:off x="4469512" y="3757528"/>
            <a:ext cx="526861" cy="702215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線接點 33"/>
          <p:cNvCxnSpPr/>
          <p:nvPr/>
        </p:nvCxnSpPr>
        <p:spPr>
          <a:xfrm flipH="1" flipV="1">
            <a:off x="3652708" y="3634972"/>
            <a:ext cx="331761" cy="437778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直線接點 35"/>
          <p:cNvCxnSpPr>
            <a:endCxn id="16" idx="5"/>
          </p:cNvCxnSpPr>
          <p:nvPr/>
        </p:nvCxnSpPr>
        <p:spPr>
          <a:xfrm flipH="1" flipV="1">
            <a:off x="3239584" y="4245132"/>
            <a:ext cx="160261" cy="231815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線接點 37"/>
          <p:cNvCxnSpPr/>
          <p:nvPr/>
        </p:nvCxnSpPr>
        <p:spPr>
          <a:xfrm flipH="1" flipV="1">
            <a:off x="2213400" y="4245132"/>
            <a:ext cx="486660" cy="703946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 flipH="1" flipV="1">
            <a:off x="2299715" y="5246445"/>
            <a:ext cx="191716" cy="277314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橢圓 41"/>
          <p:cNvSpPr/>
          <p:nvPr/>
        </p:nvSpPr>
        <p:spPr>
          <a:xfrm>
            <a:off x="5358234" y="3016191"/>
            <a:ext cx="150829" cy="15082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43" name="橢圓 42"/>
          <p:cNvSpPr/>
          <p:nvPr/>
        </p:nvSpPr>
        <p:spPr>
          <a:xfrm>
            <a:off x="4769956" y="3408491"/>
            <a:ext cx="150829" cy="15082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44" name="橢圓 43"/>
          <p:cNvSpPr/>
          <p:nvPr/>
        </p:nvSpPr>
        <p:spPr>
          <a:xfrm>
            <a:off x="4407260" y="3660708"/>
            <a:ext cx="150829" cy="15082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45" name="橢圓 44"/>
          <p:cNvSpPr/>
          <p:nvPr/>
        </p:nvSpPr>
        <p:spPr>
          <a:xfrm>
            <a:off x="3915710" y="4001281"/>
            <a:ext cx="150829" cy="15082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46" name="橢圓 45"/>
          <p:cNvSpPr/>
          <p:nvPr/>
        </p:nvSpPr>
        <p:spPr>
          <a:xfrm>
            <a:off x="3346219" y="4387835"/>
            <a:ext cx="150829" cy="15082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47" name="橢圓 46"/>
          <p:cNvSpPr/>
          <p:nvPr/>
        </p:nvSpPr>
        <p:spPr>
          <a:xfrm>
            <a:off x="2624645" y="4862215"/>
            <a:ext cx="150829" cy="15082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48" name="橢圓 47"/>
          <p:cNvSpPr/>
          <p:nvPr/>
        </p:nvSpPr>
        <p:spPr>
          <a:xfrm>
            <a:off x="2211823" y="5149466"/>
            <a:ext cx="150829" cy="15082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721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Document vector after PCA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585863"/>
            <a:ext cx="6042211" cy="523220"/>
            <a:chOff x="1183341" y="1585863"/>
            <a:chExt cx="6042211" cy="523220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Use </a:t>
              </a:r>
              <a:r>
                <a:rPr lang="en-US" altLang="zh-TW" sz="2800" dirty="0" err="1"/>
                <a:t>scikit</a:t>
              </a:r>
              <a:r>
                <a:rPr lang="en-US" altLang="zh-TW" sz="2800" dirty="0"/>
                <a:t>-learn </a:t>
              </a:r>
              <a:r>
                <a:rPr lang="en-US" altLang="zh-TW" sz="2800" dirty="0" smtClean="0"/>
                <a:t>PCA </a:t>
              </a:r>
              <a:r>
                <a:rPr lang="en-US" altLang="zh-TW" sz="2800" dirty="0"/>
                <a:t>(python 3.6)</a:t>
              </a:r>
            </a:p>
          </p:txBody>
        </p:sp>
      </p:grp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2637" t="63749" r="85086" b="20382"/>
          <a:stretch/>
        </p:blipFill>
        <p:spPr>
          <a:xfrm>
            <a:off x="1733970" y="2866119"/>
            <a:ext cx="4606540" cy="33493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7" name="群組 6"/>
          <p:cNvGrpSpPr/>
          <p:nvPr/>
        </p:nvGrpSpPr>
        <p:grpSpPr>
          <a:xfrm>
            <a:off x="1183341" y="2106825"/>
            <a:ext cx="6042211" cy="523220"/>
            <a:chOff x="1183341" y="1585863"/>
            <a:chExt cx="6042211" cy="523220"/>
          </a:xfrm>
        </p:grpSpPr>
        <p:sp>
          <p:nvSpPr>
            <p:cNvPr id="8" name="矩形 7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250 dimension</a:t>
              </a:r>
              <a:r>
                <a:rPr lang="en-US" altLang="zh-TW" sz="2800" dirty="0" smtClean="0">
                  <a:sym typeface="Wingdings" panose="05000000000000000000" pitchFamily="2" charset="2"/>
                </a:rPr>
                <a:t>2 </a:t>
              </a:r>
              <a:r>
                <a:rPr lang="en-US" altLang="zh-TW" sz="2800" dirty="0"/>
                <a:t>dimension</a:t>
              </a:r>
            </a:p>
          </p:txBody>
        </p:sp>
      </p:grp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926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Document vitalization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584" t="19987" r="5031" b="10677"/>
          <a:stretch/>
        </p:blipFill>
        <p:spPr>
          <a:xfrm>
            <a:off x="498851" y="2498987"/>
            <a:ext cx="8146298" cy="35151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5" name="群組 4"/>
          <p:cNvGrpSpPr/>
          <p:nvPr/>
        </p:nvGrpSpPr>
        <p:grpSpPr>
          <a:xfrm>
            <a:off x="1183341" y="1585863"/>
            <a:ext cx="6042211" cy="523220"/>
            <a:chOff x="1183341" y="1585863"/>
            <a:chExt cx="6042211" cy="523220"/>
          </a:xfrm>
        </p:grpSpPr>
        <p:sp>
          <p:nvSpPr>
            <p:cNvPr id="6" name="矩形 5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Contains 6979 data points(use </a:t>
              </a:r>
              <a:r>
                <a:rPr lang="en-US" altLang="zh-TW" sz="2800" dirty="0" err="1" smtClean="0"/>
                <a:t>plotly</a:t>
              </a:r>
              <a:r>
                <a:rPr lang="en-US" altLang="zh-TW" sz="2800" dirty="0" smtClean="0"/>
                <a:t> )</a:t>
              </a:r>
              <a:endParaRPr lang="en-US" altLang="zh-TW" sz="2800" dirty="0"/>
            </a:p>
          </p:txBody>
        </p:sp>
      </p:grp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43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K-Means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476897"/>
            <a:ext cx="6042211" cy="523220"/>
            <a:chOff x="1183341" y="1585863"/>
            <a:chExt cx="6042211" cy="523220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Initial k clusters </a:t>
              </a:r>
              <a:endParaRPr lang="en-US" altLang="zh-TW" sz="2500" dirty="0" smtClean="0"/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1183341" y="2058788"/>
            <a:ext cx="7332009" cy="954107"/>
            <a:chOff x="1183341" y="1585863"/>
            <a:chExt cx="6042211" cy="954107"/>
          </a:xfrm>
        </p:grpSpPr>
        <p:sp>
          <p:nvSpPr>
            <p:cNvPr id="7" name="矩形 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550893" y="1585863"/>
              <a:ext cx="567465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M</a:t>
              </a:r>
              <a:r>
                <a:rPr lang="en-US" altLang="zh-TW" sz="2800" dirty="0" smtClean="0"/>
                <a:t>aximize the similarity between each cluster Minimize internal similarity</a:t>
              </a:r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1183341" y="3039690"/>
            <a:ext cx="6042211" cy="954107"/>
            <a:chOff x="1183341" y="1585863"/>
            <a:chExt cx="6042211" cy="954107"/>
          </a:xfrm>
        </p:grpSpPr>
        <p:sp>
          <p:nvSpPr>
            <p:cNvPr id="10" name="矩形 9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1550893" y="1585863"/>
              <a:ext cx="567465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Use </a:t>
              </a:r>
              <a:r>
                <a:rPr lang="en-US" altLang="zh-TW" sz="2800" u="sng" dirty="0" smtClean="0"/>
                <a:t>silhouette </a:t>
              </a:r>
              <a:r>
                <a:rPr lang="en-US" altLang="zh-TW" sz="2800" u="sng" dirty="0"/>
                <a:t>analysis</a:t>
              </a:r>
              <a:r>
                <a:rPr lang="en-US" altLang="zh-TW" sz="2800" dirty="0"/>
                <a:t> </a:t>
              </a:r>
              <a:r>
                <a:rPr lang="en-US" altLang="zh-TW" sz="2800" dirty="0" smtClean="0"/>
                <a:t>to find which cluster number is better</a:t>
              </a:r>
            </a:p>
          </p:txBody>
        </p:sp>
      </p:grpSp>
      <p:sp>
        <p:nvSpPr>
          <p:cNvPr id="12" name="投影片編號版面配置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032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Silhouette analysis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476897"/>
            <a:ext cx="6042211" cy="1384995"/>
            <a:chOff x="1183341" y="1585863"/>
            <a:chExt cx="6042211" cy="1384995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a way to measure how close each point in a cluster is to the points in its neighboring clusters.</a:t>
              </a:r>
              <a:endParaRPr lang="en-US" altLang="zh-TW" sz="2500" dirty="0" smtClean="0"/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1183341" y="3014294"/>
            <a:ext cx="6042211" cy="954107"/>
            <a:chOff x="1183341" y="1585863"/>
            <a:chExt cx="6042211" cy="954107"/>
          </a:xfrm>
        </p:grpSpPr>
        <p:sp>
          <p:nvSpPr>
            <p:cNvPr id="7" name="矩形 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550893" y="1585863"/>
              <a:ext cx="567465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a neat way to find out the optimum value for k during k-means clustering</a:t>
              </a:r>
              <a:endParaRPr lang="en-US" altLang="zh-TW" sz="2500" dirty="0" smtClean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/>
              <p:cNvSpPr txBox="1"/>
              <p:nvPr/>
            </p:nvSpPr>
            <p:spPr>
              <a:xfrm>
                <a:off x="2497016" y="4441371"/>
                <a:ext cx="3459986" cy="10633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d>
                        <m:dPr>
                          <m:ctrlP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d>
                            <m:d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TW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func>
                            <m:funcPr>
                              <m:ctrlPr>
                                <a:rPr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TW" sz="2800" b="0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/>
                              </m:limLow>
                            </m:fName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  <m:d>
                                    <m:dPr>
                                      <m:ctrlPr>
                                        <a:rPr lang="en-US" altLang="zh-TW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TW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TW" sz="2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9" name="文字方塊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7016" y="4441371"/>
                <a:ext cx="3459986" cy="10633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567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Silhouette analysis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476897"/>
            <a:ext cx="6042211" cy="1384995"/>
            <a:chOff x="1183341" y="1585863"/>
            <a:chExt cx="6042211" cy="1384995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Silhouette coefficients </a:t>
              </a:r>
              <a:r>
                <a:rPr lang="en-US" altLang="zh-TW" sz="2800" dirty="0" smtClean="0"/>
                <a:t>near </a:t>
              </a:r>
              <a:r>
                <a:rPr lang="en-US" altLang="zh-TW" sz="2800" dirty="0"/>
                <a:t>+1 indicate that the sample is </a:t>
              </a:r>
              <a:r>
                <a:rPr lang="en-US" altLang="zh-TW" sz="2800" u="sng" dirty="0">
                  <a:solidFill>
                    <a:srgbClr val="FF0000"/>
                  </a:solidFill>
                </a:rPr>
                <a:t>far away </a:t>
              </a:r>
              <a:r>
                <a:rPr lang="en-US" altLang="zh-TW" sz="2800" dirty="0">
                  <a:solidFill>
                    <a:srgbClr val="FF0000"/>
                  </a:solidFill>
                </a:rPr>
                <a:t>from the neighboring clusters</a:t>
              </a:r>
              <a:endParaRPr lang="en-US" altLang="zh-TW" sz="2500" dirty="0" smtClean="0">
                <a:solidFill>
                  <a:srgbClr val="FF0000"/>
                </a:solidFill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1183341" y="2933909"/>
            <a:ext cx="6042211" cy="1815882"/>
            <a:chOff x="1183341" y="1555719"/>
            <a:chExt cx="6042211" cy="1815882"/>
          </a:xfrm>
        </p:grpSpPr>
        <p:sp>
          <p:nvSpPr>
            <p:cNvPr id="7" name="矩形 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550893" y="1555719"/>
              <a:ext cx="5674659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 A value of 0 indicates that the sample is on or very </a:t>
              </a:r>
              <a:r>
                <a:rPr lang="en-US" altLang="zh-TW" sz="2800" u="sng" dirty="0">
                  <a:solidFill>
                    <a:srgbClr val="FF0000"/>
                  </a:solidFill>
                </a:rPr>
                <a:t>close to the decision boundary</a:t>
              </a:r>
              <a:r>
                <a:rPr lang="en-US" altLang="zh-TW" sz="2800" dirty="0"/>
                <a:t> between two neighboring clusters</a:t>
              </a:r>
              <a:endParaRPr lang="en-US" altLang="zh-TW" sz="2500" dirty="0" smtClean="0"/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1183341" y="4802901"/>
            <a:ext cx="6042211" cy="1384995"/>
            <a:chOff x="1183341" y="1585863"/>
            <a:chExt cx="6042211" cy="1384995"/>
          </a:xfrm>
        </p:grpSpPr>
        <p:sp>
          <p:nvSpPr>
            <p:cNvPr id="10" name="矩形 9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1550893" y="1585863"/>
              <a:ext cx="5674659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Negative </a:t>
              </a:r>
              <a:r>
                <a:rPr lang="en-US" altLang="zh-TW" sz="2800" dirty="0"/>
                <a:t>values indicate that those samples might have been </a:t>
              </a:r>
              <a:r>
                <a:rPr lang="en-US" altLang="zh-TW" sz="2800" u="sng" dirty="0">
                  <a:solidFill>
                    <a:srgbClr val="FF0000"/>
                  </a:solidFill>
                </a:rPr>
                <a:t>assigned to the wrong cluster</a:t>
              </a:r>
              <a:endParaRPr lang="en-US" altLang="zh-TW" sz="2500" u="sng" dirty="0" smtClean="0">
                <a:solidFill>
                  <a:srgbClr val="FF0000"/>
                </a:solidFill>
              </a:endParaRPr>
            </a:p>
          </p:txBody>
        </p:sp>
      </p:grpSp>
      <p:sp>
        <p:nvSpPr>
          <p:cNvPr id="12" name="投影片編號版面配置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82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grpSp>
        <p:nvGrpSpPr>
          <p:cNvPr id="15" name="群組 14"/>
          <p:cNvGrpSpPr/>
          <p:nvPr/>
        </p:nvGrpSpPr>
        <p:grpSpPr>
          <a:xfrm>
            <a:off x="1183341" y="1585863"/>
            <a:ext cx="6042211" cy="477054"/>
            <a:chOff x="1183341" y="1585863"/>
            <a:chExt cx="6042211" cy="477054"/>
          </a:xfrm>
        </p:grpSpPr>
        <p:sp>
          <p:nvSpPr>
            <p:cNvPr id="13" name="矩形 12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What’s about document clustering</a:t>
              </a:r>
            </a:p>
          </p:txBody>
        </p:sp>
      </p:grpSp>
      <p:grpSp>
        <p:nvGrpSpPr>
          <p:cNvPr id="16" name="群組 15"/>
          <p:cNvGrpSpPr/>
          <p:nvPr/>
        </p:nvGrpSpPr>
        <p:grpSpPr>
          <a:xfrm>
            <a:off x="1183341" y="2165688"/>
            <a:ext cx="6042211" cy="477054"/>
            <a:chOff x="1183341" y="1585863"/>
            <a:chExt cx="6042211" cy="477054"/>
          </a:xfrm>
        </p:grpSpPr>
        <p:sp>
          <p:nvSpPr>
            <p:cNvPr id="17" name="矩形 1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/>
                <a:t>D</a:t>
              </a:r>
              <a:r>
                <a:rPr lang="en-US" altLang="zh-TW" sz="2500" dirty="0" smtClean="0"/>
                <a:t>ifficulties </a:t>
              </a:r>
            </a:p>
          </p:txBody>
        </p:sp>
      </p:grpSp>
      <p:grpSp>
        <p:nvGrpSpPr>
          <p:cNvPr id="21" name="群組 20"/>
          <p:cNvGrpSpPr/>
          <p:nvPr/>
        </p:nvGrpSpPr>
        <p:grpSpPr>
          <a:xfrm>
            <a:off x="1183341" y="2745513"/>
            <a:ext cx="6042211" cy="477054"/>
            <a:chOff x="1183341" y="1585863"/>
            <a:chExt cx="6042211" cy="477054"/>
          </a:xfrm>
        </p:grpSpPr>
        <p:sp>
          <p:nvSpPr>
            <p:cNvPr id="22" name="矩形 21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" name="文字方塊 22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Experiment</a:t>
              </a:r>
            </a:p>
          </p:txBody>
        </p:sp>
      </p:grpSp>
      <p:grpSp>
        <p:nvGrpSpPr>
          <p:cNvPr id="24" name="群組 23"/>
          <p:cNvGrpSpPr/>
          <p:nvPr/>
        </p:nvGrpSpPr>
        <p:grpSpPr>
          <a:xfrm>
            <a:off x="1183341" y="3325338"/>
            <a:ext cx="6042211" cy="477054"/>
            <a:chOff x="1183341" y="1585863"/>
            <a:chExt cx="6042211" cy="477054"/>
          </a:xfrm>
        </p:grpSpPr>
        <p:sp>
          <p:nvSpPr>
            <p:cNvPr id="25" name="矩形 24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文字方塊 25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Result </a:t>
              </a:r>
            </a:p>
          </p:txBody>
        </p:sp>
      </p:grpSp>
      <p:grpSp>
        <p:nvGrpSpPr>
          <p:cNvPr id="27" name="群組 26"/>
          <p:cNvGrpSpPr/>
          <p:nvPr/>
        </p:nvGrpSpPr>
        <p:grpSpPr>
          <a:xfrm>
            <a:off x="1183341" y="3905165"/>
            <a:ext cx="6042211" cy="477054"/>
            <a:chOff x="1183341" y="1585863"/>
            <a:chExt cx="6042211" cy="477054"/>
          </a:xfrm>
        </p:grpSpPr>
        <p:sp>
          <p:nvSpPr>
            <p:cNvPr id="28" name="矩形 27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文字方塊 28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Conclusion &amp; Future Improve</a:t>
              </a:r>
            </a:p>
          </p:txBody>
        </p:sp>
      </p:grp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56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Silhouette analysis</a:t>
            </a:r>
            <a:endParaRPr lang="zh-TW" altLang="en-US" dirty="0"/>
          </a:p>
        </p:txBody>
      </p:sp>
      <p:graphicFrame>
        <p:nvGraphicFramePr>
          <p:cNvPr id="4" name="圖表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5255586"/>
              </p:ext>
            </p:extLst>
          </p:nvPr>
        </p:nvGraphicFramePr>
        <p:xfrm>
          <a:off x="2379335" y="2111697"/>
          <a:ext cx="4385331" cy="43446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橢圓 4"/>
          <p:cNvSpPr/>
          <p:nvPr/>
        </p:nvSpPr>
        <p:spPr>
          <a:xfrm>
            <a:off x="4221651" y="3967502"/>
            <a:ext cx="437104" cy="43710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1183341" y="1639224"/>
            <a:ext cx="152400" cy="152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1550893" y="1476897"/>
            <a:ext cx="5674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U</a:t>
            </a:r>
            <a:r>
              <a:rPr lang="en-US" altLang="zh-TW" sz="2800" dirty="0" smtClean="0"/>
              <a:t>se </a:t>
            </a:r>
            <a:r>
              <a:rPr lang="en-US" altLang="zh-TW" sz="2800" dirty="0"/>
              <a:t>Euclidean distance </a:t>
            </a:r>
            <a:endParaRPr lang="en-US" altLang="zh-TW" sz="2500" dirty="0" smtClean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6686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K-Means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476897"/>
            <a:ext cx="6042211" cy="523220"/>
            <a:chOff x="1183341" y="1585863"/>
            <a:chExt cx="6042211" cy="523220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U</a:t>
              </a:r>
              <a:r>
                <a:rPr lang="en-US" altLang="zh-TW" sz="2800" dirty="0" smtClean="0"/>
                <a:t>se </a:t>
              </a:r>
              <a:r>
                <a:rPr lang="en-US" altLang="zh-TW" sz="2800" dirty="0"/>
                <a:t>Euclidean </a:t>
              </a:r>
              <a:r>
                <a:rPr lang="en-US" altLang="zh-TW" sz="2800" dirty="0" smtClean="0"/>
                <a:t>distance</a:t>
              </a:r>
              <a:endParaRPr lang="en-US" altLang="zh-TW" sz="2500" dirty="0" smtClean="0"/>
            </a:p>
          </p:txBody>
        </p:sp>
      </p:grp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/>
          <a:srcRect l="4354" t="23544" r="9602" b="18703"/>
          <a:stretch/>
        </p:blipFill>
        <p:spPr>
          <a:xfrm>
            <a:off x="628650" y="2582476"/>
            <a:ext cx="7972024" cy="30098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4"/>
          <a:srcRect l="4450" t="22773" r="9796" b="11491"/>
          <a:stretch/>
        </p:blipFill>
        <p:spPr>
          <a:xfrm>
            <a:off x="373241" y="2281055"/>
            <a:ext cx="8397518" cy="36208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文字方塊 12"/>
          <p:cNvSpPr txBox="1"/>
          <p:nvPr/>
        </p:nvSpPr>
        <p:spPr>
          <a:xfrm>
            <a:off x="4796502" y="5318102"/>
            <a:ext cx="3070071" cy="1477328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0</a:t>
            </a:r>
          </a:p>
          <a:p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蘇貞昌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織夢重現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音樂會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外資看封測雙雄錢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景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電子襪判決 最快後天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公布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蘇嘉全 今回鍋民進黨秘書長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628650" y="5318102"/>
            <a:ext cx="2839239" cy="1477328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</a:t>
            </a: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跨縣市考生 將設專屬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考場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越版仔仔獻聲 新移民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瘋狂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股票次級交易遭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調查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廣豐 地產開發獲利</a:t>
            </a:r>
          </a:p>
        </p:txBody>
      </p:sp>
      <p:sp>
        <p:nvSpPr>
          <p:cNvPr id="17" name="文字方塊 16"/>
          <p:cNvSpPr txBox="1"/>
          <p:nvPr/>
        </p:nvSpPr>
        <p:spPr>
          <a:xfrm>
            <a:off x="5379555" y="163311"/>
            <a:ext cx="3647152" cy="1477328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中石化 化纖業報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佳音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越峰 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8121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，建議股價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85~90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元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ＱＥ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敲開地產股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金庫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風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‧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雨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‧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沙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‧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雪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‧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浪輪番重創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中東</a:t>
            </a:r>
            <a:endParaRPr lang="zh-TW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632912" y="374312"/>
            <a:ext cx="3300904" cy="1477328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房市交易 上看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40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萬筆 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年新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高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大樂透 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31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42</a:t>
            </a: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二代健保 年獎、證交稅不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列入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Adobe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季報驚艷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5168840" y="1781108"/>
            <a:ext cx="3877985" cy="1477328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利物浦作客求不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敗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富邦全球投資等級債券基金 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日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推出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士林官邸正房元月</a:t>
            </a:r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開放</a:t>
            </a:r>
            <a:endParaRPr lang="en-US" altLang="zh-TW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電子書   元太續熱 一路旺到年底</a:t>
            </a:r>
          </a:p>
        </p:txBody>
      </p:sp>
      <p:cxnSp>
        <p:nvCxnSpPr>
          <p:cNvPr id="21" name="直線接點 20"/>
          <p:cNvCxnSpPr/>
          <p:nvPr/>
        </p:nvCxnSpPr>
        <p:spPr>
          <a:xfrm flipV="1">
            <a:off x="770564" y="4527250"/>
            <a:ext cx="1560658" cy="83005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>
            <a:off x="4557914" y="4527250"/>
            <a:ext cx="1572017" cy="80454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接點 24"/>
          <p:cNvCxnSpPr/>
          <p:nvPr/>
        </p:nvCxnSpPr>
        <p:spPr>
          <a:xfrm flipV="1">
            <a:off x="5538355" y="3228428"/>
            <a:ext cx="1676200" cy="56798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 flipV="1">
            <a:off x="3611628" y="1283654"/>
            <a:ext cx="1789548" cy="251276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 flipH="1" flipV="1">
            <a:off x="1259541" y="1781108"/>
            <a:ext cx="992566" cy="176448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21</a:t>
            </a:fld>
            <a:endParaRPr lang="zh-TW" altLang="en-US"/>
          </a:p>
        </p:txBody>
      </p:sp>
      <p:grpSp>
        <p:nvGrpSpPr>
          <p:cNvPr id="16" name="群組 15"/>
          <p:cNvGrpSpPr/>
          <p:nvPr/>
        </p:nvGrpSpPr>
        <p:grpSpPr>
          <a:xfrm>
            <a:off x="628651" y="683288"/>
            <a:ext cx="3305166" cy="1168352"/>
            <a:chOff x="628651" y="683288"/>
            <a:chExt cx="3305166" cy="1168352"/>
          </a:xfrm>
        </p:grpSpPr>
        <p:sp>
          <p:nvSpPr>
            <p:cNvPr id="9" name="矩形 8"/>
            <p:cNvSpPr/>
            <p:nvPr/>
          </p:nvSpPr>
          <p:spPr>
            <a:xfrm>
              <a:off x="628651" y="683288"/>
              <a:ext cx="3305166" cy="1168352"/>
            </a:xfrm>
            <a:prstGeom prst="rect">
              <a:avLst/>
            </a:prstGeom>
            <a:solidFill>
              <a:schemeClr val="bg2">
                <a:lumMod val="90000"/>
                <a:alpha val="96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758997" y="732634"/>
              <a:ext cx="109222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dirty="0" smtClean="0">
                  <a:ea typeface="標楷體" panose="03000509000000000000" pitchFamily="65" charset="-120"/>
                </a:rPr>
                <a:t>Life</a:t>
              </a:r>
              <a:r>
                <a:rPr lang="en-US" altLang="zh-TW" dirty="0">
                  <a:ea typeface="標楷體" panose="03000509000000000000" pitchFamily="65" charset="-120"/>
                </a:rPr>
                <a:t> </a:t>
              </a:r>
              <a:endParaRPr lang="en-US" altLang="zh-TW" dirty="0" smtClean="0">
                <a:ea typeface="標楷體" panose="03000509000000000000" pitchFamily="65" charset="-120"/>
              </a:endParaRPr>
            </a:p>
            <a:p>
              <a:pPr algn="ctr"/>
              <a:r>
                <a:rPr lang="en-US" altLang="zh-TW" dirty="0" smtClean="0">
                  <a:ea typeface="標楷體" panose="03000509000000000000" pitchFamily="65" charset="-120"/>
                </a:rPr>
                <a:t>+</a:t>
              </a:r>
            </a:p>
            <a:p>
              <a:pPr algn="ctr"/>
              <a:r>
                <a:rPr lang="en-US" altLang="zh-TW" dirty="0" smtClean="0">
                  <a:ea typeface="標楷體" panose="03000509000000000000" pitchFamily="65" charset="-120"/>
                </a:rPr>
                <a:t> </a:t>
              </a:r>
              <a:r>
                <a:rPr lang="en-US" altLang="zh-TW" dirty="0"/>
                <a:t>E</a:t>
              </a:r>
              <a:r>
                <a:rPr lang="en-US" altLang="zh-TW" dirty="0" smtClean="0"/>
                <a:t>conomy</a:t>
              </a:r>
              <a:endParaRPr lang="en-US" altLang="zh-TW" dirty="0"/>
            </a:p>
          </p:txBody>
        </p:sp>
      </p:grpSp>
      <p:grpSp>
        <p:nvGrpSpPr>
          <p:cNvPr id="40" name="群組 39"/>
          <p:cNvGrpSpPr/>
          <p:nvPr/>
        </p:nvGrpSpPr>
        <p:grpSpPr>
          <a:xfrm>
            <a:off x="5380425" y="476933"/>
            <a:ext cx="3646282" cy="1168352"/>
            <a:chOff x="5380425" y="476933"/>
            <a:chExt cx="3646282" cy="1168352"/>
          </a:xfrm>
        </p:grpSpPr>
        <p:sp>
          <p:nvSpPr>
            <p:cNvPr id="28" name="矩形 27"/>
            <p:cNvSpPr/>
            <p:nvPr/>
          </p:nvSpPr>
          <p:spPr>
            <a:xfrm>
              <a:off x="5380425" y="476933"/>
              <a:ext cx="3646282" cy="1168352"/>
            </a:xfrm>
            <a:prstGeom prst="rect">
              <a:avLst/>
            </a:prstGeom>
            <a:solidFill>
              <a:schemeClr val="bg2">
                <a:lumMod val="90000"/>
                <a:alpha val="96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6238860" y="611663"/>
              <a:ext cx="2029017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dirty="0">
                  <a:ea typeface="標楷體" panose="03000509000000000000" pitchFamily="65" charset="-120"/>
                </a:rPr>
                <a:t>Industrial </a:t>
              </a:r>
              <a:r>
                <a:rPr lang="en-US" altLang="zh-TW" dirty="0" smtClean="0">
                  <a:ea typeface="標楷體" panose="03000509000000000000" pitchFamily="65" charset="-120"/>
                </a:rPr>
                <a:t>Economy</a:t>
              </a:r>
              <a:r>
                <a:rPr lang="zh-TW" altLang="en-US" dirty="0" smtClean="0">
                  <a:ea typeface="標楷體" panose="03000509000000000000" pitchFamily="65" charset="-120"/>
                </a:rPr>
                <a:t> </a:t>
              </a:r>
              <a:endParaRPr lang="en-US" altLang="zh-TW" dirty="0" smtClean="0">
                <a:ea typeface="標楷體" panose="03000509000000000000" pitchFamily="65" charset="-120"/>
              </a:endParaRPr>
            </a:p>
            <a:p>
              <a:pPr algn="ctr"/>
              <a:r>
                <a:rPr lang="en-US" altLang="zh-TW" dirty="0" smtClean="0">
                  <a:ea typeface="標楷體" panose="03000509000000000000" pitchFamily="65" charset="-120"/>
                </a:rPr>
                <a:t>+</a:t>
              </a:r>
              <a:r>
                <a:rPr lang="zh-TW" altLang="en-US" dirty="0" smtClean="0">
                  <a:ea typeface="標楷體" panose="03000509000000000000" pitchFamily="65" charset="-120"/>
                </a:rPr>
                <a:t> </a:t>
              </a:r>
              <a:endParaRPr lang="en-US" altLang="zh-TW" dirty="0" smtClean="0">
                <a:ea typeface="標楷體" panose="03000509000000000000" pitchFamily="65" charset="-120"/>
              </a:endParaRPr>
            </a:p>
            <a:p>
              <a:pPr algn="ctr"/>
              <a:r>
                <a:rPr lang="en-US" altLang="zh-TW" dirty="0">
                  <a:ea typeface="標楷體" panose="03000509000000000000" pitchFamily="65" charset="-120"/>
                </a:rPr>
                <a:t>D</a:t>
              </a:r>
              <a:r>
                <a:rPr lang="en-US" altLang="zh-TW" dirty="0" smtClean="0">
                  <a:ea typeface="標楷體" panose="03000509000000000000" pitchFamily="65" charset="-120"/>
                </a:rPr>
                <a:t>isaster</a:t>
              </a:r>
            </a:p>
          </p:txBody>
        </p:sp>
      </p:grpSp>
      <p:grpSp>
        <p:nvGrpSpPr>
          <p:cNvPr id="41" name="群組 40"/>
          <p:cNvGrpSpPr/>
          <p:nvPr/>
        </p:nvGrpSpPr>
        <p:grpSpPr>
          <a:xfrm>
            <a:off x="5161527" y="2088316"/>
            <a:ext cx="3885297" cy="1168352"/>
            <a:chOff x="5161527" y="2088316"/>
            <a:chExt cx="3885297" cy="1168352"/>
          </a:xfrm>
        </p:grpSpPr>
        <p:sp>
          <p:nvSpPr>
            <p:cNvPr id="32" name="矩形 31"/>
            <p:cNvSpPr/>
            <p:nvPr/>
          </p:nvSpPr>
          <p:spPr>
            <a:xfrm>
              <a:off x="5161527" y="2088316"/>
              <a:ext cx="3885297" cy="1168352"/>
            </a:xfrm>
            <a:prstGeom prst="rect">
              <a:avLst/>
            </a:prstGeom>
            <a:solidFill>
              <a:schemeClr val="bg2">
                <a:lumMod val="90000"/>
                <a:alpha val="96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6584869" y="2240272"/>
              <a:ext cx="103932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dirty="0" smtClean="0"/>
                <a:t>Economy</a:t>
              </a:r>
            </a:p>
            <a:p>
              <a:pPr algn="ctr"/>
              <a:r>
                <a:rPr lang="en-US" altLang="zh-TW" dirty="0" smtClean="0"/>
                <a:t>+ </a:t>
              </a:r>
            </a:p>
            <a:p>
              <a:pPr algn="ctr"/>
              <a:r>
                <a:rPr lang="en-US" altLang="zh-TW" dirty="0" smtClean="0"/>
                <a:t>Sports</a:t>
              </a:r>
              <a:endParaRPr lang="en-US" altLang="zh-TW" dirty="0"/>
            </a:p>
          </p:txBody>
        </p:sp>
      </p:grpSp>
      <p:grpSp>
        <p:nvGrpSpPr>
          <p:cNvPr id="11" name="群組 10"/>
          <p:cNvGrpSpPr/>
          <p:nvPr/>
        </p:nvGrpSpPr>
        <p:grpSpPr>
          <a:xfrm>
            <a:off x="4796502" y="5629029"/>
            <a:ext cx="3070071" cy="1168352"/>
            <a:chOff x="4796502" y="5629029"/>
            <a:chExt cx="3070071" cy="1168352"/>
          </a:xfrm>
        </p:grpSpPr>
        <p:sp>
          <p:nvSpPr>
            <p:cNvPr id="34" name="矩形 33"/>
            <p:cNvSpPr/>
            <p:nvPr/>
          </p:nvSpPr>
          <p:spPr>
            <a:xfrm>
              <a:off x="4796502" y="5629029"/>
              <a:ext cx="3070071" cy="1168352"/>
            </a:xfrm>
            <a:prstGeom prst="rect">
              <a:avLst/>
            </a:prstGeom>
            <a:solidFill>
              <a:schemeClr val="bg2">
                <a:lumMod val="90000"/>
                <a:alpha val="96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5157619" y="5805705"/>
              <a:ext cx="2477794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dirty="0"/>
                <a:t>P</a:t>
              </a:r>
              <a:r>
                <a:rPr lang="en-US" altLang="zh-TW" dirty="0" smtClean="0"/>
                <a:t>olitical </a:t>
              </a:r>
            </a:p>
            <a:p>
              <a:pPr algn="ctr"/>
              <a:r>
                <a:rPr lang="en-US" altLang="zh-TW" dirty="0" smtClean="0"/>
                <a:t>+ </a:t>
              </a:r>
              <a:endParaRPr lang="en-US" altLang="zh-TW" dirty="0"/>
            </a:p>
            <a:p>
              <a:pPr algn="ctr"/>
              <a:r>
                <a:rPr lang="en-US" altLang="zh-TW" dirty="0" smtClean="0"/>
                <a:t>Administration </a:t>
              </a:r>
              <a:r>
                <a:rPr lang="en-US" altLang="zh-TW" dirty="0"/>
                <a:t>of justice</a:t>
              </a:r>
            </a:p>
          </p:txBody>
        </p:sp>
      </p:grpSp>
      <p:grpSp>
        <p:nvGrpSpPr>
          <p:cNvPr id="15" name="群組 14"/>
          <p:cNvGrpSpPr/>
          <p:nvPr/>
        </p:nvGrpSpPr>
        <p:grpSpPr>
          <a:xfrm>
            <a:off x="628651" y="5629029"/>
            <a:ext cx="2839238" cy="1168352"/>
            <a:chOff x="628651" y="5629029"/>
            <a:chExt cx="2839238" cy="1168352"/>
          </a:xfrm>
        </p:grpSpPr>
        <p:sp>
          <p:nvSpPr>
            <p:cNvPr id="36" name="矩形 35"/>
            <p:cNvSpPr/>
            <p:nvPr/>
          </p:nvSpPr>
          <p:spPr>
            <a:xfrm>
              <a:off x="628651" y="5629029"/>
              <a:ext cx="2839238" cy="1168352"/>
            </a:xfrm>
            <a:prstGeom prst="rect">
              <a:avLst/>
            </a:prstGeom>
            <a:solidFill>
              <a:schemeClr val="bg2">
                <a:lumMod val="90000"/>
                <a:alpha val="96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522834" y="5805705"/>
              <a:ext cx="103932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dirty="0" smtClean="0"/>
                <a:t>Society </a:t>
              </a:r>
            </a:p>
            <a:p>
              <a:pPr algn="ctr"/>
              <a:r>
                <a:rPr lang="en-US" altLang="zh-TW" dirty="0" smtClean="0"/>
                <a:t>+ </a:t>
              </a:r>
              <a:endParaRPr lang="en-US" altLang="zh-TW" dirty="0"/>
            </a:p>
            <a:p>
              <a:pPr algn="ctr"/>
              <a:r>
                <a:rPr lang="en-US" altLang="zh-TW" dirty="0"/>
                <a:t>Economy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2988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  <p:bldP spid="18" grpId="0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Conclusion &amp; Future </a:t>
            </a:r>
            <a:r>
              <a:rPr lang="en-US" altLang="zh-TW" dirty="0" smtClean="0"/>
              <a:t>Improve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585863"/>
            <a:ext cx="6042211" cy="477054"/>
            <a:chOff x="1183341" y="1585863"/>
            <a:chExt cx="6042211" cy="477054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Use CKIP maybe better than </a:t>
              </a:r>
              <a:r>
                <a:rPr lang="en-US" altLang="zh-TW" sz="2500" dirty="0" err="1" smtClean="0"/>
                <a:t>jeibra</a:t>
              </a:r>
              <a:endParaRPr lang="en-US" altLang="zh-TW" sz="2500" dirty="0" smtClean="0"/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1183341" y="2232756"/>
            <a:ext cx="6042211" cy="861774"/>
            <a:chOff x="1183341" y="1585863"/>
            <a:chExt cx="6042211" cy="861774"/>
          </a:xfrm>
        </p:grpSpPr>
        <p:sp>
          <p:nvSpPr>
            <p:cNvPr id="10" name="矩形 9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1550893" y="1585863"/>
              <a:ext cx="567465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Not only use word semantic, maybe add more sentence semantic (CNN)</a:t>
              </a: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1183341" y="3264369"/>
            <a:ext cx="6042211" cy="1631216"/>
            <a:chOff x="1183341" y="1585863"/>
            <a:chExt cx="6042211" cy="1631216"/>
          </a:xfrm>
        </p:grpSpPr>
        <p:sp>
          <p:nvSpPr>
            <p:cNvPr id="13" name="矩形 12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1550893" y="1585863"/>
              <a:ext cx="5674659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Add title vector and give different weight to context when create document vector</a:t>
              </a:r>
            </a:p>
            <a:p>
              <a:r>
                <a:rPr lang="en-US" altLang="zh-TW" sz="2500" dirty="0" smtClean="0"/>
                <a:t>(maybe title can capture the main semantic of the document)</a:t>
              </a:r>
            </a:p>
          </p:txBody>
        </p:sp>
      </p:grpSp>
      <p:grpSp>
        <p:nvGrpSpPr>
          <p:cNvPr id="16" name="群組 15"/>
          <p:cNvGrpSpPr/>
          <p:nvPr/>
        </p:nvGrpSpPr>
        <p:grpSpPr>
          <a:xfrm>
            <a:off x="1183341" y="5065425"/>
            <a:ext cx="6042211" cy="1246495"/>
            <a:chOff x="1183341" y="1585863"/>
            <a:chExt cx="6042211" cy="1246495"/>
          </a:xfrm>
        </p:grpSpPr>
        <p:sp>
          <p:nvSpPr>
            <p:cNvPr id="17" name="矩形 1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1550893" y="1585863"/>
              <a:ext cx="5674659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/>
                <a:t>Maybe the original dataset is too </a:t>
              </a:r>
              <a:r>
                <a:rPr lang="en-US" altLang="zh-TW" sz="2500" dirty="0" smtClean="0"/>
                <a:t>intensive, so that it can not separate well </a:t>
              </a:r>
              <a:endParaRPr lang="en-US" altLang="zh-TW" sz="2500" dirty="0"/>
            </a:p>
            <a:p>
              <a:r>
                <a:rPr lang="en-US" altLang="zh-TW" sz="2500" dirty="0" smtClean="0"/>
                <a:t> </a:t>
              </a:r>
            </a:p>
          </p:txBody>
        </p:sp>
      </p:grp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299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215483" y="3075057"/>
            <a:ext cx="671303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 smtClean="0"/>
              <a:t>Thanks for your listening</a:t>
            </a:r>
            <a:endParaRPr lang="zh-TW" altLang="en-US" sz="4000"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23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06469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4400" dirty="0"/>
              <a:t>what’s about document clustering</a:t>
            </a:r>
            <a:endParaRPr lang="zh-TW" altLang="en-US" sz="4400" dirty="0"/>
          </a:p>
        </p:txBody>
      </p:sp>
      <p:sp>
        <p:nvSpPr>
          <p:cNvPr id="3" name="文字方塊 2"/>
          <p:cNvSpPr txBox="1"/>
          <p:nvPr/>
        </p:nvSpPr>
        <p:spPr>
          <a:xfrm>
            <a:off x="1020889" y="1930024"/>
            <a:ext cx="6894945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3200" b="1" dirty="0" smtClean="0"/>
              <a:t>Document Clustering </a:t>
            </a:r>
            <a:r>
              <a:rPr lang="en-US" altLang="zh-TW" sz="2400" dirty="0" smtClean="0"/>
              <a:t>is a method for finding structure within a collection of documents, so that similar documents can be grouped into categories. </a:t>
            </a:r>
          </a:p>
        </p:txBody>
      </p:sp>
      <p:sp>
        <p:nvSpPr>
          <p:cNvPr id="4" name="矩形 3"/>
          <p:cNvSpPr/>
          <p:nvPr/>
        </p:nvSpPr>
        <p:spPr>
          <a:xfrm>
            <a:off x="1020890" y="3805518"/>
            <a:ext cx="68949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b="1" dirty="0"/>
              <a:t>U</a:t>
            </a:r>
            <a:r>
              <a:rPr lang="en-US" altLang="zh-TW" sz="3200" b="1" dirty="0" smtClean="0"/>
              <a:t>nsupervised grouping</a:t>
            </a:r>
            <a:r>
              <a:rPr lang="en-US" altLang="zh-TW" sz="2400" dirty="0" smtClean="0"/>
              <a:t> of text documents into meaningful groups, usually representing topics in the document collection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124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群組 15"/>
          <p:cNvGrpSpPr/>
          <p:nvPr/>
        </p:nvGrpSpPr>
        <p:grpSpPr>
          <a:xfrm>
            <a:off x="505081" y="1684944"/>
            <a:ext cx="8133839" cy="4190188"/>
            <a:chOff x="505081" y="2097540"/>
            <a:chExt cx="8133839" cy="4190188"/>
          </a:xfrm>
        </p:grpSpPr>
        <p:sp>
          <p:nvSpPr>
            <p:cNvPr id="5" name="矩形 4"/>
            <p:cNvSpPr/>
            <p:nvPr/>
          </p:nvSpPr>
          <p:spPr>
            <a:xfrm>
              <a:off x="1215483" y="2097540"/>
              <a:ext cx="671303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800" dirty="0" smtClean="0"/>
                <a:t>If </a:t>
              </a:r>
              <a:r>
                <a:rPr lang="en-US" altLang="zh-TW" sz="2800" dirty="0"/>
                <a:t>today you have thousands of  or millions of </a:t>
              </a:r>
              <a:r>
                <a:rPr lang="en-US" altLang="zh-TW" sz="2800" dirty="0" smtClean="0"/>
                <a:t>documents</a:t>
              </a:r>
              <a:endParaRPr lang="zh-TW" altLang="en-US" sz="2800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1215483" y="3860325"/>
              <a:ext cx="671303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800" dirty="0" smtClean="0"/>
                <a:t>How can you quickly group the documents and be accurate in the absence of human?</a:t>
              </a:r>
              <a:endParaRPr lang="zh-TW" altLang="en-US" sz="2800" dirty="0"/>
            </a:p>
          </p:txBody>
        </p:sp>
        <p:sp>
          <p:nvSpPr>
            <p:cNvPr id="7" name="矩形 6"/>
            <p:cNvSpPr/>
            <p:nvPr/>
          </p:nvSpPr>
          <p:spPr>
            <a:xfrm>
              <a:off x="505081" y="5764508"/>
              <a:ext cx="813383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800" dirty="0"/>
                <a:t>You may encounter some difficulties </a:t>
              </a:r>
              <a:endParaRPr lang="zh-TW" altLang="en-US" sz="2800" dirty="0"/>
            </a:p>
          </p:txBody>
        </p:sp>
        <p:cxnSp>
          <p:nvCxnSpPr>
            <p:cNvPr id="12" name="直線接點 11"/>
            <p:cNvCxnSpPr/>
            <p:nvPr/>
          </p:nvCxnSpPr>
          <p:spPr>
            <a:xfrm>
              <a:off x="1600200" y="3455986"/>
              <a:ext cx="5943600" cy="0"/>
            </a:xfrm>
            <a:prstGeom prst="line">
              <a:avLst/>
            </a:prstGeom>
            <a:ln w="50800" cmpd="sng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線接點 13"/>
            <p:cNvCxnSpPr/>
            <p:nvPr/>
          </p:nvCxnSpPr>
          <p:spPr>
            <a:xfrm>
              <a:off x="1600200" y="5218770"/>
              <a:ext cx="5943600" cy="0"/>
            </a:xfrm>
            <a:prstGeom prst="line">
              <a:avLst/>
            </a:prstGeom>
            <a:ln w="50800" cmpd="sng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圖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576" y="593326"/>
            <a:ext cx="876847" cy="876847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05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Difficulties </a:t>
            </a:r>
            <a:endParaRPr lang="zh-TW" altLang="en-US" dirty="0"/>
          </a:p>
        </p:txBody>
      </p:sp>
      <p:grpSp>
        <p:nvGrpSpPr>
          <p:cNvPr id="7" name="群組 6"/>
          <p:cNvGrpSpPr/>
          <p:nvPr/>
        </p:nvGrpSpPr>
        <p:grpSpPr>
          <a:xfrm>
            <a:off x="1183341" y="1585863"/>
            <a:ext cx="6042211" cy="477054"/>
            <a:chOff x="1183341" y="1585863"/>
            <a:chExt cx="6042211" cy="477054"/>
          </a:xfrm>
        </p:grpSpPr>
        <p:sp>
          <p:nvSpPr>
            <p:cNvPr id="8" name="矩形 7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Unstructured data</a:t>
              </a: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1183341" y="2630502"/>
            <a:ext cx="6042211" cy="861774"/>
            <a:chOff x="1183341" y="1585863"/>
            <a:chExt cx="6042211" cy="861774"/>
          </a:xfrm>
        </p:grpSpPr>
        <p:sp>
          <p:nvSpPr>
            <p:cNvPr id="11" name="矩形 10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1550893" y="1585863"/>
              <a:ext cx="567465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How to capture the semantic in the document</a:t>
              </a:r>
            </a:p>
          </p:txBody>
        </p:sp>
      </p:grpSp>
      <p:grpSp>
        <p:nvGrpSpPr>
          <p:cNvPr id="19" name="群組 18"/>
          <p:cNvGrpSpPr/>
          <p:nvPr/>
        </p:nvGrpSpPr>
        <p:grpSpPr>
          <a:xfrm>
            <a:off x="1183341" y="3632239"/>
            <a:ext cx="6042211" cy="477054"/>
            <a:chOff x="1183341" y="1585863"/>
            <a:chExt cx="6042211" cy="477054"/>
          </a:xfrm>
        </p:grpSpPr>
        <p:sp>
          <p:nvSpPr>
            <p:cNvPr id="20" name="矩形 19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How to encode the document </a:t>
              </a:r>
            </a:p>
          </p:txBody>
        </p:sp>
      </p:grpSp>
      <p:grpSp>
        <p:nvGrpSpPr>
          <p:cNvPr id="22" name="群組 21"/>
          <p:cNvGrpSpPr/>
          <p:nvPr/>
        </p:nvGrpSpPr>
        <p:grpSpPr>
          <a:xfrm>
            <a:off x="1183341" y="4823072"/>
            <a:ext cx="6042211" cy="477054"/>
            <a:chOff x="1183341" y="1585863"/>
            <a:chExt cx="6042211" cy="477054"/>
          </a:xfrm>
        </p:grpSpPr>
        <p:sp>
          <p:nvSpPr>
            <p:cNvPr id="23" name="矩形 22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文字方塊 23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Chinese word is different from English </a:t>
              </a:r>
            </a:p>
          </p:txBody>
        </p:sp>
      </p:grpSp>
      <p:grpSp>
        <p:nvGrpSpPr>
          <p:cNvPr id="35" name="群組 34"/>
          <p:cNvGrpSpPr/>
          <p:nvPr/>
        </p:nvGrpSpPr>
        <p:grpSpPr>
          <a:xfrm>
            <a:off x="1796658" y="2108182"/>
            <a:ext cx="6042211" cy="477054"/>
            <a:chOff x="1183341" y="1585863"/>
            <a:chExt cx="6042211" cy="477054"/>
          </a:xfrm>
        </p:grpSpPr>
        <p:sp>
          <p:nvSpPr>
            <p:cNvPr id="36" name="矩形 35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文字方塊 36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Document is composed by words </a:t>
              </a:r>
            </a:p>
          </p:txBody>
        </p:sp>
      </p:grpSp>
      <p:grpSp>
        <p:nvGrpSpPr>
          <p:cNvPr id="46" name="群組 45"/>
          <p:cNvGrpSpPr/>
          <p:nvPr/>
        </p:nvGrpSpPr>
        <p:grpSpPr>
          <a:xfrm>
            <a:off x="1796658" y="4154559"/>
            <a:ext cx="6042211" cy="477054"/>
            <a:chOff x="1183341" y="1585863"/>
            <a:chExt cx="6042211" cy="477054"/>
          </a:xfrm>
        </p:grpSpPr>
        <p:sp>
          <p:nvSpPr>
            <p:cNvPr id="47" name="矩形 4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" name="文字方塊 47"/>
            <p:cNvSpPr txBox="1"/>
            <p:nvPr/>
          </p:nvSpPr>
          <p:spPr>
            <a:xfrm>
              <a:off x="1550893" y="1585863"/>
              <a:ext cx="567465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Let computer can process them</a:t>
              </a:r>
            </a:p>
          </p:txBody>
        </p:sp>
      </p:grpSp>
      <p:grpSp>
        <p:nvGrpSpPr>
          <p:cNvPr id="49" name="群組 48"/>
          <p:cNvGrpSpPr/>
          <p:nvPr/>
        </p:nvGrpSpPr>
        <p:grpSpPr>
          <a:xfrm>
            <a:off x="1796658" y="5331948"/>
            <a:ext cx="6042211" cy="861774"/>
            <a:chOff x="1183341" y="1585863"/>
            <a:chExt cx="6042211" cy="861774"/>
          </a:xfrm>
        </p:grpSpPr>
        <p:sp>
          <p:nvSpPr>
            <p:cNvPr id="50" name="矩形 49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" name="文字方塊 50"/>
            <p:cNvSpPr txBox="1"/>
            <p:nvPr/>
          </p:nvSpPr>
          <p:spPr>
            <a:xfrm>
              <a:off x="1550893" y="1585863"/>
              <a:ext cx="567465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500" dirty="0" smtClean="0"/>
                <a:t>Maybe two or three words concatenate together be the smallest semantic unit</a:t>
              </a:r>
            </a:p>
          </p:txBody>
        </p:sp>
      </p:grp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2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Experiment</a:t>
            </a:r>
            <a:endParaRPr lang="zh-TW" altLang="en-US" dirty="0"/>
          </a:p>
        </p:txBody>
      </p:sp>
      <p:grpSp>
        <p:nvGrpSpPr>
          <p:cNvPr id="34" name="群組 33"/>
          <p:cNvGrpSpPr/>
          <p:nvPr/>
        </p:nvGrpSpPr>
        <p:grpSpPr>
          <a:xfrm>
            <a:off x="1043725" y="1452324"/>
            <a:ext cx="7056551" cy="5202424"/>
            <a:chOff x="1229610" y="1452324"/>
            <a:chExt cx="7056551" cy="5202424"/>
          </a:xfrm>
        </p:grpSpPr>
        <p:sp>
          <p:nvSpPr>
            <p:cNvPr id="5" name="矩形 4"/>
            <p:cNvSpPr/>
            <p:nvPr/>
          </p:nvSpPr>
          <p:spPr>
            <a:xfrm>
              <a:off x="3233941" y="1452325"/>
              <a:ext cx="133805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400" dirty="0" smtClean="0"/>
                <a:t>Raw data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2644228" y="2361236"/>
              <a:ext cx="1927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400" dirty="0"/>
                <a:t>P</a:t>
              </a:r>
              <a:r>
                <a:rPr lang="en-US" altLang="zh-TW" sz="2400" dirty="0" smtClean="0"/>
                <a:t>reprocessing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1551431" y="3270147"/>
              <a:ext cx="293264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400" dirty="0" smtClean="0"/>
                <a:t>Get document vectors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1229610" y="4179058"/>
              <a:ext cx="334239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400" dirty="0" smtClean="0"/>
                <a:t>Reduce vector dimension</a:t>
              </a:r>
            </a:p>
          </p:txBody>
        </p:sp>
        <p:sp>
          <p:nvSpPr>
            <p:cNvPr id="10" name="矩形 9"/>
            <p:cNvSpPr/>
            <p:nvPr/>
          </p:nvSpPr>
          <p:spPr>
            <a:xfrm>
              <a:off x="3137376" y="5087969"/>
              <a:ext cx="143462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400" dirty="0" smtClean="0"/>
                <a:t>Clustering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3302614" y="5996880"/>
              <a:ext cx="126938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400" dirty="0" smtClean="0"/>
                <a:t>Visualize</a:t>
              </a:r>
            </a:p>
          </p:txBody>
        </p:sp>
        <p:cxnSp>
          <p:nvCxnSpPr>
            <p:cNvPr id="17" name="直線單箭頭接點 16"/>
            <p:cNvCxnSpPr/>
            <p:nvPr/>
          </p:nvCxnSpPr>
          <p:spPr>
            <a:xfrm>
              <a:off x="5158969" y="1452325"/>
              <a:ext cx="0" cy="5202423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單箭頭接點 17"/>
            <p:cNvCxnSpPr/>
            <p:nvPr/>
          </p:nvCxnSpPr>
          <p:spPr>
            <a:xfrm>
              <a:off x="4853840" y="1705459"/>
              <a:ext cx="610258" cy="0"/>
            </a:xfrm>
            <a:prstGeom prst="straightConnector1">
              <a:avLst/>
            </a:prstGeom>
            <a:ln w="34925"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線單箭頭接點 24"/>
            <p:cNvCxnSpPr/>
            <p:nvPr/>
          </p:nvCxnSpPr>
          <p:spPr>
            <a:xfrm>
              <a:off x="4853840" y="3505979"/>
              <a:ext cx="610258" cy="0"/>
            </a:xfrm>
            <a:prstGeom prst="straightConnector1">
              <a:avLst/>
            </a:prstGeom>
            <a:ln w="34925"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線單箭頭接點 25"/>
            <p:cNvCxnSpPr/>
            <p:nvPr/>
          </p:nvCxnSpPr>
          <p:spPr>
            <a:xfrm>
              <a:off x="4853840" y="4420379"/>
              <a:ext cx="610258" cy="0"/>
            </a:xfrm>
            <a:prstGeom prst="straightConnector1">
              <a:avLst/>
            </a:prstGeom>
            <a:ln w="34925"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線單箭頭接點 26"/>
            <p:cNvCxnSpPr/>
            <p:nvPr/>
          </p:nvCxnSpPr>
          <p:spPr>
            <a:xfrm>
              <a:off x="4853840" y="5344206"/>
              <a:ext cx="610258" cy="0"/>
            </a:xfrm>
            <a:prstGeom prst="straightConnector1">
              <a:avLst/>
            </a:prstGeom>
            <a:ln w="34925"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直線單箭頭接點 27"/>
            <p:cNvCxnSpPr/>
            <p:nvPr/>
          </p:nvCxnSpPr>
          <p:spPr>
            <a:xfrm>
              <a:off x="4853840" y="6258606"/>
              <a:ext cx="610258" cy="0"/>
            </a:xfrm>
            <a:prstGeom prst="straightConnector1">
              <a:avLst/>
            </a:prstGeom>
            <a:ln w="34925"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矩形 28"/>
            <p:cNvSpPr/>
            <p:nvPr/>
          </p:nvSpPr>
          <p:spPr>
            <a:xfrm>
              <a:off x="5656630" y="1452324"/>
              <a:ext cx="262953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400" dirty="0" smtClean="0"/>
                <a:t>6797 news text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5656629" y="3270146"/>
              <a:ext cx="262953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400" dirty="0" smtClean="0"/>
                <a:t>word2vec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5656629" y="4179057"/>
              <a:ext cx="262953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400" dirty="0" smtClean="0"/>
                <a:t>PCA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5656629" y="5087968"/>
              <a:ext cx="262953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400" dirty="0" smtClean="0"/>
                <a:t>K-Means</a:t>
              </a:r>
            </a:p>
          </p:txBody>
        </p:sp>
      </p:grp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232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Raw data</a:t>
            </a:r>
          </a:p>
        </p:txBody>
      </p:sp>
      <p:grpSp>
        <p:nvGrpSpPr>
          <p:cNvPr id="6" name="群組 5"/>
          <p:cNvGrpSpPr/>
          <p:nvPr/>
        </p:nvGrpSpPr>
        <p:grpSpPr>
          <a:xfrm>
            <a:off x="1183341" y="1585863"/>
            <a:ext cx="6042211" cy="461665"/>
            <a:chOff x="1183341" y="1585863"/>
            <a:chExt cx="6042211" cy="461665"/>
          </a:xfrm>
        </p:grpSpPr>
        <p:sp>
          <p:nvSpPr>
            <p:cNvPr id="7" name="矩形 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550893" y="1585863"/>
              <a:ext cx="56746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6797 news </a:t>
              </a:r>
              <a:r>
                <a:rPr lang="en-US" altLang="zh-TW" sz="2400" dirty="0" smtClean="0"/>
                <a:t>text</a:t>
              </a:r>
              <a:endParaRPr lang="en-US" altLang="zh-TW" sz="2400" dirty="0"/>
            </a:p>
          </p:txBody>
        </p:sp>
      </p:grp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6512" t="27416" r="31744" b="17443"/>
          <a:stretch/>
        </p:blipFill>
        <p:spPr>
          <a:xfrm>
            <a:off x="628650" y="2228295"/>
            <a:ext cx="8192235" cy="4115284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4"/>
          <a:srcRect r="31054" b="42266"/>
          <a:stretch/>
        </p:blipFill>
        <p:spPr>
          <a:xfrm>
            <a:off x="1142819" y="2375233"/>
            <a:ext cx="6858362" cy="3230463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541010" y="3522518"/>
            <a:ext cx="60619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/>
              <a:t>Use </a:t>
            </a:r>
            <a:r>
              <a:rPr lang="en-US" altLang="zh-TW" sz="2800" dirty="0" err="1" smtClean="0"/>
              <a:t>Foxpro</a:t>
            </a:r>
            <a:r>
              <a:rPr lang="en-US" altLang="zh-TW" sz="2800" dirty="0" smtClean="0"/>
              <a:t> to split text and into </a:t>
            </a:r>
            <a:r>
              <a:rPr lang="en-US" altLang="zh-TW" sz="2800" dirty="0" err="1" smtClean="0"/>
              <a:t>databse</a:t>
            </a:r>
            <a:endParaRPr lang="zh-TW" altLang="en-US" sz="2800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1994339" y="3522518"/>
            <a:ext cx="51964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 smtClean="0"/>
              <a:t>Only preserve </a:t>
            </a:r>
            <a:r>
              <a:rPr lang="en-US" altLang="zh-TW" sz="2800" b="1" dirty="0" err="1" smtClean="0"/>
              <a:t>doc_id</a:t>
            </a:r>
            <a:r>
              <a:rPr lang="en-US" altLang="zh-TW" sz="2800" dirty="0" smtClean="0"/>
              <a:t> and </a:t>
            </a:r>
            <a:r>
              <a:rPr lang="en-US" altLang="zh-TW" sz="2800" b="1" dirty="0" smtClean="0"/>
              <a:t>context</a:t>
            </a:r>
            <a:r>
              <a:rPr lang="en-US" altLang="zh-TW" sz="2800" dirty="0" smtClean="0"/>
              <a:t> </a:t>
            </a:r>
            <a:br>
              <a:rPr lang="en-US" altLang="zh-TW" sz="2800" dirty="0" smtClean="0"/>
            </a:br>
            <a:r>
              <a:rPr lang="en-US" altLang="zh-TW" sz="2800" dirty="0" smtClean="0"/>
              <a:t>(document)</a:t>
            </a:r>
            <a:endParaRPr lang="zh-TW" altLang="en-US" sz="2800" dirty="0"/>
          </a:p>
        </p:txBody>
      </p:sp>
      <p:sp>
        <p:nvSpPr>
          <p:cNvPr id="18" name="橢圓 17"/>
          <p:cNvSpPr/>
          <p:nvPr/>
        </p:nvSpPr>
        <p:spPr>
          <a:xfrm>
            <a:off x="1057802" y="2769936"/>
            <a:ext cx="555878" cy="55587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橢圓 18"/>
          <p:cNvSpPr/>
          <p:nvPr/>
        </p:nvSpPr>
        <p:spPr>
          <a:xfrm>
            <a:off x="3973613" y="2769936"/>
            <a:ext cx="555878" cy="55587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5"/>
          <a:srcRect l="-174" t="10839" r="57914" b="43447"/>
          <a:stretch/>
        </p:blipFill>
        <p:spPr>
          <a:xfrm>
            <a:off x="977760" y="2098910"/>
            <a:ext cx="7188480" cy="4374054"/>
          </a:xfrm>
          <a:prstGeom prst="rect">
            <a:avLst/>
          </a:prstGeom>
        </p:spPr>
      </p:pic>
      <p:sp>
        <p:nvSpPr>
          <p:cNvPr id="22" name="文字方塊 21"/>
          <p:cNvSpPr txBox="1"/>
          <p:nvPr/>
        </p:nvSpPr>
        <p:spPr>
          <a:xfrm>
            <a:off x="2281822" y="3472752"/>
            <a:ext cx="45803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 smtClean="0"/>
              <a:t>Split document into </a:t>
            </a:r>
            <a:r>
              <a:rPr lang="en-US" altLang="zh-TW" sz="2800" dirty="0" err="1" smtClean="0"/>
              <a:t>sentenses</a:t>
            </a:r>
            <a:endParaRPr lang="zh-TW" altLang="en-US" sz="28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1642031" y="3467244"/>
            <a:ext cx="58599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 smtClean="0"/>
              <a:t>Remove alpha and number in </a:t>
            </a:r>
            <a:r>
              <a:rPr lang="en-US" altLang="zh-TW" sz="2800" dirty="0" err="1" smtClean="0"/>
              <a:t>sentense</a:t>
            </a:r>
            <a:endParaRPr lang="zh-TW" altLang="en-US" sz="2800" dirty="0"/>
          </a:p>
        </p:txBody>
      </p:sp>
      <p:grpSp>
        <p:nvGrpSpPr>
          <p:cNvPr id="28" name="群組 27"/>
          <p:cNvGrpSpPr/>
          <p:nvPr/>
        </p:nvGrpSpPr>
        <p:grpSpPr>
          <a:xfrm>
            <a:off x="2286000" y="2360556"/>
            <a:ext cx="4572000" cy="3115920"/>
            <a:chOff x="3971384" y="668208"/>
            <a:chExt cx="4572000" cy="3115920"/>
          </a:xfrm>
        </p:grpSpPr>
        <p:sp>
          <p:nvSpPr>
            <p:cNvPr id="25" name="矩形 24"/>
            <p:cNvSpPr/>
            <p:nvPr/>
          </p:nvSpPr>
          <p:spPr>
            <a:xfrm>
              <a:off x="3971384" y="668208"/>
              <a:ext cx="4572000" cy="923330"/>
            </a:xfrm>
            <a:prstGeom prst="rect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r>
                <a:rPr lang="zh-TW" altLang="en-US" dirty="0"/>
                <a:t>美國韋氏大辭典</a:t>
              </a:r>
              <a:r>
                <a:rPr lang="en-US" altLang="zh-TW" dirty="0"/>
                <a:t>(Merriam-Webster)</a:t>
              </a:r>
              <a:r>
                <a:rPr lang="zh-TW" altLang="en-US" dirty="0"/>
                <a:t>編輯群</a:t>
              </a:r>
              <a:r>
                <a:rPr lang="en-US" altLang="zh-TW" dirty="0"/>
                <a:t>20</a:t>
              </a:r>
              <a:r>
                <a:rPr lang="zh-TW" altLang="en-US" dirty="0"/>
                <a:t>日宣布，</a:t>
              </a:r>
              <a:r>
                <a:rPr lang="en-US" altLang="zh-TW" dirty="0"/>
                <a:t>austerity(</a:t>
              </a:r>
              <a:r>
                <a:rPr lang="zh-TW" altLang="en-US" dirty="0"/>
                <a:t>撙節</a:t>
              </a:r>
              <a:r>
                <a:rPr lang="en-US" altLang="zh-TW" dirty="0"/>
                <a:t>)</a:t>
              </a:r>
              <a:r>
                <a:rPr lang="zh-TW" altLang="en-US" dirty="0"/>
                <a:t>這個字創下最高搜尋流量，獲選為韋氏大辭典</a:t>
              </a:r>
              <a:r>
                <a:rPr lang="en-US" altLang="zh-TW" dirty="0"/>
                <a:t>2010</a:t>
              </a:r>
              <a:r>
                <a:rPr lang="zh-TW" altLang="en-US" dirty="0"/>
                <a:t>年度風雲字詞。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3971384" y="2860798"/>
              <a:ext cx="4572000" cy="923330"/>
            </a:xfrm>
            <a:prstGeom prst="rect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r>
                <a:rPr lang="zh-TW" altLang="en-US" dirty="0"/>
                <a:t>美國韋氏大辭典編輯群日宣布，撙節這個字創下最高搜尋流量，獲選為韋氏大辭典年度風雲字詞。</a:t>
              </a:r>
            </a:p>
          </p:txBody>
        </p:sp>
        <p:sp>
          <p:nvSpPr>
            <p:cNvPr id="27" name="向下箭號 26"/>
            <p:cNvSpPr/>
            <p:nvPr/>
          </p:nvSpPr>
          <p:spPr>
            <a:xfrm>
              <a:off x="6086775" y="2056736"/>
              <a:ext cx="341219" cy="688876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33" name="直線接點 32"/>
          <p:cNvCxnSpPr/>
          <p:nvPr/>
        </p:nvCxnSpPr>
        <p:spPr>
          <a:xfrm>
            <a:off x="3970998" y="2673641"/>
            <a:ext cx="18024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接點 33"/>
          <p:cNvCxnSpPr/>
          <p:nvPr/>
        </p:nvCxnSpPr>
        <p:spPr>
          <a:xfrm>
            <a:off x="3203740" y="2954956"/>
            <a:ext cx="953590" cy="576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>
            <a:off x="6442364" y="2673641"/>
            <a:ext cx="34120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/>
          <p:cNvCxnSpPr/>
          <p:nvPr/>
        </p:nvCxnSpPr>
        <p:spPr>
          <a:xfrm>
            <a:off x="4572000" y="2954956"/>
            <a:ext cx="2493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/>
          <p:cNvCxnSpPr/>
          <p:nvPr/>
        </p:nvCxnSpPr>
        <p:spPr>
          <a:xfrm>
            <a:off x="4872238" y="3199711"/>
            <a:ext cx="60352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字方塊 46"/>
          <p:cNvSpPr txBox="1"/>
          <p:nvPr/>
        </p:nvSpPr>
        <p:spPr>
          <a:xfrm>
            <a:off x="1774279" y="2953020"/>
            <a:ext cx="559544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 err="1" smtClean="0"/>
              <a:t>Sentense</a:t>
            </a:r>
            <a:r>
              <a:rPr lang="en-US" altLang="zh-TW" sz="2800" dirty="0" smtClean="0"/>
              <a:t> segmentation(use </a:t>
            </a:r>
            <a:r>
              <a:rPr lang="en-US" altLang="zh-TW" sz="2800" dirty="0" err="1" smtClean="0"/>
              <a:t>jeibra</a:t>
            </a:r>
            <a:r>
              <a:rPr lang="en-US" altLang="zh-TW" sz="2800" dirty="0" smtClean="0"/>
              <a:t>)</a:t>
            </a:r>
          </a:p>
          <a:p>
            <a:pPr algn="ctr"/>
            <a:endParaRPr lang="en-US" altLang="zh-TW" sz="2800" dirty="0" smtClean="0"/>
          </a:p>
          <a:p>
            <a:pPr algn="ctr"/>
            <a:r>
              <a:rPr lang="en-US" altLang="zh-TW" sz="2800" b="1" dirty="0" smtClean="0"/>
              <a:t>Words </a:t>
            </a:r>
            <a:r>
              <a:rPr lang="en-US" altLang="zh-TW" sz="2800" b="1" dirty="0"/>
              <a:t>concatenate </a:t>
            </a:r>
            <a:r>
              <a:rPr lang="en-US" altLang="zh-TW" sz="2800" dirty="0" smtClean="0"/>
              <a:t>together </a:t>
            </a:r>
            <a:r>
              <a:rPr lang="en-US" altLang="zh-TW" sz="2800" dirty="0"/>
              <a:t>be </a:t>
            </a:r>
            <a:endParaRPr lang="en-US" altLang="zh-TW" sz="2800" dirty="0" smtClean="0"/>
          </a:p>
          <a:p>
            <a:pPr algn="ctr"/>
            <a:r>
              <a:rPr lang="en-US" altLang="zh-TW" sz="2800" dirty="0" smtClean="0"/>
              <a:t>the </a:t>
            </a:r>
            <a:r>
              <a:rPr lang="en-US" altLang="zh-TW" sz="2800" dirty="0"/>
              <a:t>smallest semantic </a:t>
            </a:r>
            <a:r>
              <a:rPr lang="en-US" altLang="zh-TW" sz="2800" dirty="0" smtClean="0"/>
              <a:t>unit in Chinese</a:t>
            </a:r>
            <a:endParaRPr lang="zh-TW" altLang="en-US" sz="2800" dirty="0"/>
          </a:p>
        </p:txBody>
      </p:sp>
      <p:grpSp>
        <p:nvGrpSpPr>
          <p:cNvPr id="55" name="群組 54"/>
          <p:cNvGrpSpPr/>
          <p:nvPr/>
        </p:nvGrpSpPr>
        <p:grpSpPr>
          <a:xfrm>
            <a:off x="901710" y="2657376"/>
            <a:ext cx="7381744" cy="2776723"/>
            <a:chOff x="8820885" y="1262697"/>
            <a:chExt cx="7381744" cy="2776723"/>
          </a:xfrm>
        </p:grpSpPr>
        <p:sp>
          <p:nvSpPr>
            <p:cNvPr id="44" name="矩形 43"/>
            <p:cNvSpPr/>
            <p:nvPr/>
          </p:nvSpPr>
          <p:spPr>
            <a:xfrm>
              <a:off x="8820885" y="1262697"/>
              <a:ext cx="7381744" cy="646331"/>
            </a:xfrm>
            <a:prstGeom prst="rect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zh-TW" altLang="en-US" dirty="0"/>
                <a:t>美國韋氏大辭典編輯群日宣布，撙節這個字創下最高搜尋流量，獲選為韋氏大辭典年度風雲字詞。</a:t>
              </a:r>
            </a:p>
          </p:txBody>
        </p:sp>
        <p:sp>
          <p:nvSpPr>
            <p:cNvPr id="52" name="矩形 51"/>
            <p:cNvSpPr/>
            <p:nvPr/>
          </p:nvSpPr>
          <p:spPr>
            <a:xfrm>
              <a:off x="8820885" y="3393089"/>
              <a:ext cx="7381744" cy="646331"/>
            </a:xfrm>
            <a:prstGeom prst="rect">
              <a:avLst/>
            </a:prstGeom>
            <a:ln w="3810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zh-TW" altLang="en-US" dirty="0"/>
                <a:t>美國 韋氏 大辭典 編輯 群日 宣布 撙節 這個 字 創下 最高 搜尋 流量 獲選為 韋氏 大辭典 年度 風雲字 詞 </a:t>
              </a:r>
            </a:p>
          </p:txBody>
        </p:sp>
        <p:sp>
          <p:nvSpPr>
            <p:cNvPr id="54" name="向下箭號 53"/>
            <p:cNvSpPr/>
            <p:nvPr/>
          </p:nvSpPr>
          <p:spPr>
            <a:xfrm>
              <a:off x="12308777" y="2228295"/>
              <a:ext cx="405960" cy="81958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56" name="矩形 55"/>
          <p:cNvSpPr/>
          <p:nvPr/>
        </p:nvSpPr>
        <p:spPr>
          <a:xfrm>
            <a:off x="779319" y="4658383"/>
            <a:ext cx="761692" cy="4996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矩形 56"/>
          <p:cNvSpPr/>
          <p:nvPr/>
        </p:nvSpPr>
        <p:spPr>
          <a:xfrm>
            <a:off x="1734766" y="5020288"/>
            <a:ext cx="761692" cy="4996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矩形 62"/>
          <p:cNvSpPr/>
          <p:nvPr/>
        </p:nvSpPr>
        <p:spPr>
          <a:xfrm>
            <a:off x="6971100" y="4701970"/>
            <a:ext cx="761692" cy="4996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文字方塊 63"/>
          <p:cNvSpPr txBox="1"/>
          <p:nvPr/>
        </p:nvSpPr>
        <p:spPr>
          <a:xfrm>
            <a:off x="689583" y="4266944"/>
            <a:ext cx="956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America</a:t>
            </a:r>
            <a:endParaRPr lang="zh-TW" altLang="en-US" dirty="0"/>
          </a:p>
        </p:txBody>
      </p:sp>
      <p:sp>
        <p:nvSpPr>
          <p:cNvPr id="69" name="文字方塊 68"/>
          <p:cNvSpPr txBox="1"/>
          <p:nvPr/>
        </p:nvSpPr>
        <p:spPr>
          <a:xfrm>
            <a:off x="1552308" y="5515742"/>
            <a:ext cx="1126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dictionary</a:t>
            </a:r>
            <a:endParaRPr lang="zh-TW" altLang="en-US" dirty="0"/>
          </a:p>
        </p:txBody>
      </p:sp>
      <p:sp>
        <p:nvSpPr>
          <p:cNvPr id="70" name="文字方塊 69"/>
          <p:cNvSpPr txBox="1"/>
          <p:nvPr/>
        </p:nvSpPr>
        <p:spPr>
          <a:xfrm>
            <a:off x="7259517" y="4353744"/>
            <a:ext cx="1254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throughput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569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7" grpId="0"/>
      <p:bldP spid="17" grpId="1"/>
      <p:bldP spid="18" grpId="0" animBg="1"/>
      <p:bldP spid="18" grpId="1" animBg="1"/>
      <p:bldP spid="19" grpId="0" animBg="1"/>
      <p:bldP spid="19" grpId="1" animBg="1"/>
      <p:bldP spid="22" grpId="0"/>
      <p:bldP spid="22" grpId="1"/>
      <p:bldP spid="24" grpId="0"/>
      <p:bldP spid="24" grpId="1"/>
      <p:bldP spid="47" grpId="0"/>
      <p:bldP spid="47" grpId="1"/>
      <p:bldP spid="56" grpId="0" animBg="1"/>
      <p:bldP spid="57" grpId="0" animBg="1"/>
      <p:bldP spid="63" grpId="0" animBg="1"/>
      <p:bldP spid="64" grpId="0"/>
      <p:bldP spid="69" grpId="0"/>
      <p:bldP spid="7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Word2vec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183341" y="1584962"/>
            <a:ext cx="6042211" cy="523220"/>
            <a:chOff x="1183341" y="1585863"/>
            <a:chExt cx="6042211" cy="523220"/>
          </a:xfrm>
        </p:grpSpPr>
        <p:sp>
          <p:nvSpPr>
            <p:cNvPr id="4" name="矩形 3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S</a:t>
              </a:r>
              <a:r>
                <a:rPr lang="en-US" altLang="zh-TW" sz="2800" dirty="0" smtClean="0"/>
                <a:t>kip-gram</a:t>
              </a:r>
              <a:r>
                <a:rPr lang="zh-TW" altLang="en-US" sz="2800" dirty="0" smtClean="0"/>
                <a:t> </a:t>
              </a:r>
              <a:r>
                <a:rPr lang="en-US" altLang="zh-TW" sz="2800" dirty="0" smtClean="0"/>
                <a:t>model</a:t>
              </a:r>
              <a:endParaRPr lang="en-US" altLang="zh-TW" sz="2500" dirty="0" smtClean="0"/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1183341" y="2694198"/>
            <a:ext cx="6042211" cy="523220"/>
            <a:chOff x="1183341" y="1585863"/>
            <a:chExt cx="6042211" cy="523220"/>
          </a:xfrm>
        </p:grpSpPr>
        <p:sp>
          <p:nvSpPr>
            <p:cNvPr id="7" name="矩形 6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 smtClean="0"/>
                <a:t>Continuous bag </a:t>
              </a:r>
              <a:r>
                <a:rPr lang="en-US" altLang="zh-TW" sz="2800" dirty="0"/>
                <a:t>of </a:t>
              </a:r>
              <a:r>
                <a:rPr lang="en-US" altLang="zh-TW" sz="2800" dirty="0" smtClean="0"/>
                <a:t>words(CBOW)</a:t>
              </a:r>
              <a:endParaRPr lang="en-US" altLang="zh-TW" sz="2500" dirty="0" smtClean="0"/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1796658" y="2108182"/>
            <a:ext cx="6480076" cy="523220"/>
            <a:chOff x="1183341" y="1585863"/>
            <a:chExt cx="6042211" cy="523220"/>
          </a:xfrm>
        </p:grpSpPr>
        <p:sp>
          <p:nvSpPr>
            <p:cNvPr id="10" name="矩形 9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U</a:t>
              </a:r>
              <a:r>
                <a:rPr lang="en-US" altLang="zh-TW" sz="2800" dirty="0" smtClean="0"/>
                <a:t>sing </a:t>
              </a:r>
              <a:r>
                <a:rPr lang="en-US" altLang="zh-TW" sz="2800" dirty="0"/>
                <a:t>a word to predict a target context</a:t>
              </a:r>
              <a:endParaRPr lang="en-US" altLang="zh-TW" sz="2500" dirty="0" smtClean="0"/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1796658" y="3279313"/>
            <a:ext cx="6480076" cy="523220"/>
            <a:chOff x="1183341" y="1585863"/>
            <a:chExt cx="6042211" cy="523220"/>
          </a:xfrm>
        </p:grpSpPr>
        <p:sp>
          <p:nvSpPr>
            <p:cNvPr id="13" name="矩形 12"/>
            <p:cNvSpPr/>
            <p:nvPr/>
          </p:nvSpPr>
          <p:spPr>
            <a:xfrm>
              <a:off x="1183341" y="1748190"/>
              <a:ext cx="152400" cy="152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1550893" y="1585863"/>
              <a:ext cx="56746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dirty="0"/>
                <a:t>U</a:t>
              </a:r>
              <a:r>
                <a:rPr lang="en-US" altLang="zh-TW" sz="2800" dirty="0" smtClean="0"/>
                <a:t>sing </a:t>
              </a:r>
              <a:r>
                <a:rPr lang="en-US" altLang="zh-TW" sz="2800" dirty="0"/>
                <a:t>context to predict a target word </a:t>
              </a:r>
              <a:endParaRPr lang="en-US" altLang="zh-TW" sz="2500" dirty="0" smtClean="0"/>
            </a:p>
          </p:txBody>
        </p:sp>
      </p:grpSp>
      <p:cxnSp>
        <p:nvCxnSpPr>
          <p:cNvPr id="33" name="直線接點 32"/>
          <p:cNvCxnSpPr/>
          <p:nvPr/>
        </p:nvCxnSpPr>
        <p:spPr>
          <a:xfrm>
            <a:off x="1540847" y="2047897"/>
            <a:ext cx="264931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投影片編號版面配置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412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603" y="883901"/>
            <a:ext cx="4062794" cy="457391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Word2vec</a:t>
            </a:r>
            <a:endParaRPr lang="zh-TW" altLang="en-US" dirty="0"/>
          </a:p>
        </p:txBody>
      </p:sp>
      <p:grpSp>
        <p:nvGrpSpPr>
          <p:cNvPr id="10" name="群組 9"/>
          <p:cNvGrpSpPr/>
          <p:nvPr/>
        </p:nvGrpSpPr>
        <p:grpSpPr>
          <a:xfrm>
            <a:off x="1550895" y="5554549"/>
            <a:ext cx="6042211" cy="1000274"/>
            <a:chOff x="1310944" y="5554549"/>
            <a:chExt cx="6042211" cy="1000274"/>
          </a:xfrm>
        </p:grpSpPr>
        <p:grpSp>
          <p:nvGrpSpPr>
            <p:cNvPr id="4" name="群組 3"/>
            <p:cNvGrpSpPr/>
            <p:nvPr/>
          </p:nvGrpSpPr>
          <p:grpSpPr>
            <a:xfrm>
              <a:off x="1310944" y="5554549"/>
              <a:ext cx="6042211" cy="523220"/>
              <a:chOff x="1183341" y="1585863"/>
              <a:chExt cx="6042211" cy="52322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1183341" y="1748190"/>
                <a:ext cx="152400" cy="1524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" name="文字方塊 5"/>
                  <p:cNvSpPr txBox="1"/>
                  <p:nvPr/>
                </p:nvSpPr>
                <p:spPr>
                  <a:xfrm>
                    <a:off x="1550893" y="1585863"/>
                    <a:ext cx="5674659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altLang="zh-TW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8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altLang="zh-TW" sz="28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r>
                              <a:rPr lang="en-US" altLang="zh-TW" sz="28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lang="en-US" altLang="zh-TW" sz="2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</m:oMath>
                    </a14:m>
                    <a:r>
                      <a:rPr lang="en-US" altLang="zh-TW" sz="2800" dirty="0" smtClean="0"/>
                      <a:t> is the dictionary we want</a:t>
                    </a:r>
                  </a:p>
                </p:txBody>
              </p:sp>
            </mc:Choice>
            <mc:Fallback xmlns="">
              <p:sp>
                <p:nvSpPr>
                  <p:cNvPr id="6" name="文字方塊 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50893" y="1585863"/>
                    <a:ext cx="5674659" cy="52322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t="-10465" b="-32558"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" name="群組 6"/>
            <p:cNvGrpSpPr/>
            <p:nvPr/>
          </p:nvGrpSpPr>
          <p:grpSpPr>
            <a:xfrm>
              <a:off x="1310944" y="6031603"/>
              <a:ext cx="6042211" cy="523220"/>
              <a:chOff x="1183341" y="1585863"/>
              <a:chExt cx="6042211" cy="523220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183341" y="1748190"/>
                <a:ext cx="152400" cy="1524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" name="文字方塊 8"/>
              <p:cNvSpPr txBox="1"/>
              <p:nvPr/>
            </p:nvSpPr>
            <p:spPr>
              <a:xfrm>
                <a:off x="1550893" y="1585863"/>
                <a:ext cx="567465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800" dirty="0" smtClean="0"/>
                  <a:t>Used to capture word level semantic</a:t>
                </a:r>
              </a:p>
            </p:txBody>
          </p:sp>
        </p:grpSp>
      </p:grp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7E45-293A-4D91-8854-3644F9235CED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82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1539</TotalTime>
  <Words>1775</Words>
  <Application>Microsoft Office PowerPoint</Application>
  <PresentationFormat>如螢幕大小 (4:3)</PresentationFormat>
  <Paragraphs>308</Paragraphs>
  <Slides>23</Slides>
  <Notes>23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2" baseType="lpstr">
      <vt:lpstr>微軟正黑體</vt:lpstr>
      <vt:lpstr>新細明體</vt:lpstr>
      <vt:lpstr>標楷體</vt:lpstr>
      <vt:lpstr>Arial</vt:lpstr>
      <vt:lpstr>Calibri</vt:lpstr>
      <vt:lpstr>Calibri Light</vt:lpstr>
      <vt:lpstr>Cambria Math</vt:lpstr>
      <vt:lpstr>Wingdings</vt:lpstr>
      <vt:lpstr>Office 佈景主題</vt:lpstr>
      <vt:lpstr>Chinese Document clustering </vt:lpstr>
      <vt:lpstr>Outline</vt:lpstr>
      <vt:lpstr>what’s about document clustering</vt:lpstr>
      <vt:lpstr>PowerPoint 簡報</vt:lpstr>
      <vt:lpstr>Difficulties </vt:lpstr>
      <vt:lpstr>Experiment</vt:lpstr>
      <vt:lpstr>Raw data</vt:lpstr>
      <vt:lpstr>Word2vec</vt:lpstr>
      <vt:lpstr>Word2vec</vt:lpstr>
      <vt:lpstr>Get word vector</vt:lpstr>
      <vt:lpstr>Get word vectoer</vt:lpstr>
      <vt:lpstr>Get document vector</vt:lpstr>
      <vt:lpstr>Get document vector</vt:lpstr>
      <vt:lpstr>PCA</vt:lpstr>
      <vt:lpstr>Document vector after PCA</vt:lpstr>
      <vt:lpstr>Document vitalization</vt:lpstr>
      <vt:lpstr>K-Means</vt:lpstr>
      <vt:lpstr>Silhouette analysis</vt:lpstr>
      <vt:lpstr>Silhouette analysis</vt:lpstr>
      <vt:lpstr>Silhouette analysis</vt:lpstr>
      <vt:lpstr>K-Means</vt:lpstr>
      <vt:lpstr>Conclusion &amp; Future Improve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Chinese Document clustering</dc:title>
  <dc:creator>leo</dc:creator>
  <cp:lastModifiedBy>leo</cp:lastModifiedBy>
  <cp:revision>332</cp:revision>
  <dcterms:created xsi:type="dcterms:W3CDTF">2017-06-07T12:05:13Z</dcterms:created>
  <dcterms:modified xsi:type="dcterms:W3CDTF">2017-06-12T05:08:27Z</dcterms:modified>
</cp:coreProperties>
</file>

<file path=docProps/thumbnail.jpeg>
</file>